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0" d="100"/>
          <a:sy n="60" d="100"/>
        </p:scale>
        <p:origin x="6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296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104894"/>
            <a:ext cx="14630400" cy="8229600"/>
          </a:xfrm>
          <a:prstGeom prst="rect">
            <a:avLst/>
          </a:prstGeom>
          <a:solidFill>
            <a:srgbClr val="272525"/>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864037" y="1720096"/>
            <a:ext cx="7415927" cy="2129314"/>
          </a:xfrm>
          <a:prstGeom prst="rect">
            <a:avLst/>
          </a:prstGeom>
          <a:noFill/>
          <a:ln/>
        </p:spPr>
        <p:txBody>
          <a:bodyPr wrap="square" rtlCol="0" anchor="t"/>
          <a:lstStyle/>
          <a:p>
            <a:pPr marL="0" indent="0">
              <a:lnSpc>
                <a:spcPts val="8384"/>
              </a:lnSpc>
              <a:buNone/>
            </a:pPr>
            <a:r>
              <a:rPr lang="en-US" sz="6707" b="1" kern="0" spc="-201" dirty="0">
                <a:solidFill>
                  <a:srgbClr val="FFFFFF"/>
                </a:solidFill>
                <a:latin typeface="Inter" pitchFamily="34" charset="0"/>
                <a:ea typeface="Inter" pitchFamily="34" charset="-122"/>
                <a:cs typeface="Inter" pitchFamily="34" charset="-120"/>
              </a:rPr>
              <a:t>Politische Themenfelder</a:t>
            </a:r>
            <a:endParaRPr lang="en-US" sz="6707" dirty="0"/>
          </a:p>
        </p:txBody>
      </p:sp>
      <p:sp>
        <p:nvSpPr>
          <p:cNvPr id="6" name="Text 3"/>
          <p:cNvSpPr/>
          <p:nvPr/>
        </p:nvSpPr>
        <p:spPr>
          <a:xfrm>
            <a:off x="864037" y="4219694"/>
            <a:ext cx="7415927" cy="1580198"/>
          </a:xfrm>
          <a:prstGeom prst="rect">
            <a:avLst/>
          </a:prstGeom>
          <a:noFill/>
          <a:ln/>
        </p:spPr>
        <p:txBody>
          <a:bodyPr wrap="square" rtlCol="0" anchor="t"/>
          <a:lstStyle/>
          <a:p>
            <a:pPr marL="0" indent="0">
              <a:lnSpc>
                <a:spcPts val="3110"/>
              </a:lnSpc>
              <a:buNone/>
            </a:pPr>
            <a:r>
              <a:rPr lang="en-US" sz="1944" kern="0" spc="-39" dirty="0">
                <a:solidFill>
                  <a:srgbClr val="E5E0DF"/>
                </a:solidFill>
                <a:latin typeface="Inter" pitchFamily="34" charset="0"/>
                <a:ea typeface="Inter" pitchFamily="34" charset="-122"/>
                <a:cs typeface="Inter" pitchFamily="34" charset="-120"/>
              </a:rPr>
              <a:t>Diese Präsentation befasst sich mit verschiedenen wichtigen Themenfeldern der Politik, die unser Leben beeinflussen. Wir werfen einen Blick auf Energie und Umwelt, politische Wirtschaft, Arbeit und Finanzen, politisches Soziales sowie Familienpolitik.</a:t>
            </a:r>
            <a:endParaRPr lang="en-US" sz="1944" dirty="0"/>
          </a:p>
        </p:txBody>
      </p:sp>
      <p:sp>
        <p:nvSpPr>
          <p:cNvPr id="8" name="Text 5"/>
          <p:cNvSpPr/>
          <p:nvPr/>
        </p:nvSpPr>
        <p:spPr>
          <a:xfrm>
            <a:off x="997625" y="6244709"/>
            <a:ext cx="127635" cy="97512"/>
          </a:xfrm>
          <a:prstGeom prst="rect">
            <a:avLst/>
          </a:prstGeom>
          <a:noFill/>
          <a:ln/>
        </p:spPr>
        <p:txBody>
          <a:bodyPr wrap="none" rtlCol="0" anchor="t"/>
          <a:lstStyle/>
          <a:p>
            <a:pPr marL="0" indent="0" algn="ctr">
              <a:lnSpc>
                <a:spcPts val="768"/>
              </a:lnSpc>
              <a:buNone/>
            </a:pPr>
            <a:r>
              <a:rPr lang="en-US" sz="768" kern="0" spc="-39" dirty="0">
                <a:solidFill>
                  <a:srgbClr val="FFFFFF"/>
                </a:solidFill>
                <a:latin typeface="Inter" pitchFamily="34" charset="0"/>
                <a:ea typeface="Inter" pitchFamily="34" charset="-122"/>
                <a:cs typeface="Inter" pitchFamily="34" charset="-120"/>
              </a:rPr>
              <a:t>kd</a:t>
            </a:r>
            <a:endParaRPr lang="en-US" sz="768" dirty="0"/>
          </a:p>
        </p:txBody>
      </p:sp>
      <p:sp>
        <p:nvSpPr>
          <p:cNvPr id="11" name="Rechteck 10">
            <a:extLst>
              <a:ext uri="{FF2B5EF4-FFF2-40B4-BE49-F238E27FC236}">
                <a16:creationId xmlns:a16="http://schemas.microsoft.com/office/drawing/2014/main" id="{D4AF2813-B6FD-482C-8413-700EE1BD0E98}"/>
              </a:ext>
            </a:extLst>
          </p:cNvPr>
          <p:cNvSpPr/>
          <p:nvPr/>
        </p:nvSpPr>
        <p:spPr>
          <a:xfrm>
            <a:off x="7450097" y="450830"/>
            <a:ext cx="1261885" cy="923330"/>
          </a:xfrm>
          <a:prstGeom prst="rect">
            <a:avLst/>
          </a:prstGeom>
          <a:noFill/>
        </p:spPr>
        <p:txBody>
          <a:bodyPr wrap="none" lIns="91440" tIns="45720" rIns="91440" bIns="45720">
            <a:spAutoFit/>
          </a:bodyPr>
          <a:lstStyle/>
          <a:p>
            <a:pPr algn="ctr"/>
            <a:r>
              <a:rPr lang="de-DE"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ULZ</a:t>
            </a:r>
            <a:endParaRPr lang="de-DE"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864037" y="2753797"/>
            <a:ext cx="6172200" cy="771525"/>
          </a:xfrm>
          <a:prstGeom prst="rect">
            <a:avLst/>
          </a:prstGeom>
          <a:noFill/>
          <a:ln/>
        </p:spPr>
        <p:txBody>
          <a:bodyPr wrap="none" rtlCol="0" anchor="t"/>
          <a:lstStyle/>
          <a:p>
            <a:pPr marL="0" indent="0">
              <a:lnSpc>
                <a:spcPts val="6075"/>
              </a:lnSpc>
              <a:buNone/>
            </a:pPr>
            <a:r>
              <a:rPr lang="en-US" sz="4860" b="1" kern="0" spc="-146" dirty="0">
                <a:solidFill>
                  <a:srgbClr val="FFFFFF"/>
                </a:solidFill>
                <a:latin typeface="Inter" pitchFamily="34" charset="0"/>
                <a:ea typeface="Inter" pitchFamily="34" charset="-122"/>
                <a:cs typeface="Inter" pitchFamily="34" charset="-120"/>
              </a:rPr>
              <a:t>Schlussfolgerungen</a:t>
            </a:r>
            <a:endParaRPr lang="en-US" sz="4860" dirty="0"/>
          </a:p>
        </p:txBody>
      </p:sp>
      <p:sp>
        <p:nvSpPr>
          <p:cNvPr id="6" name="Text 3"/>
          <p:cNvSpPr/>
          <p:nvPr/>
        </p:nvSpPr>
        <p:spPr>
          <a:xfrm>
            <a:off x="864037" y="3895606"/>
            <a:ext cx="7415927" cy="1580198"/>
          </a:xfrm>
          <a:prstGeom prst="rect">
            <a:avLst/>
          </a:prstGeom>
          <a:noFill/>
          <a:ln/>
        </p:spPr>
        <p:txBody>
          <a:bodyPr wrap="square" rtlCol="0" anchor="t"/>
          <a:lstStyle/>
          <a:p>
            <a:pPr marL="0" indent="0">
              <a:lnSpc>
                <a:spcPts val="3110"/>
              </a:lnSpc>
              <a:buNone/>
            </a:pPr>
            <a:r>
              <a:rPr lang="en-US" sz="1944" kern="0" spc="-39" dirty="0">
                <a:solidFill>
                  <a:srgbClr val="E5E0DF"/>
                </a:solidFill>
                <a:latin typeface="Inter" pitchFamily="34" charset="0"/>
                <a:ea typeface="Inter" pitchFamily="34" charset="-122"/>
                <a:cs typeface="Inter" pitchFamily="34" charset="-120"/>
              </a:rPr>
              <a:t>Die Politik spielt eine wichtige Rolle bei der Gestaltung unserer Gesellschaft. Es ist wichtig, sich aktiv an den politischen Prozessen zu beteiligen und sich für eine gerechte und nachhaltige Zukunft einzusetzen.</a:t>
            </a:r>
            <a:endParaRPr lang="en-US" sz="1944"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sp>
        <p:nvSpPr>
          <p:cNvPr id="4" name="Text 2"/>
          <p:cNvSpPr/>
          <p:nvPr/>
        </p:nvSpPr>
        <p:spPr>
          <a:xfrm>
            <a:off x="864037" y="2005489"/>
            <a:ext cx="6172200" cy="771525"/>
          </a:xfrm>
          <a:prstGeom prst="rect">
            <a:avLst/>
          </a:prstGeom>
          <a:noFill/>
          <a:ln/>
        </p:spPr>
        <p:txBody>
          <a:bodyPr wrap="none" rtlCol="0" anchor="t"/>
          <a:lstStyle/>
          <a:p>
            <a:pPr marL="0" indent="0">
              <a:lnSpc>
                <a:spcPts val="6075"/>
              </a:lnSpc>
              <a:buNone/>
            </a:pPr>
            <a:r>
              <a:rPr lang="en-US" sz="4860" b="1" kern="0" spc="-146" dirty="0">
                <a:solidFill>
                  <a:srgbClr val="FFFFFF"/>
                </a:solidFill>
                <a:latin typeface="Inter" pitchFamily="34" charset="0"/>
                <a:ea typeface="Inter" pitchFamily="34" charset="-122"/>
                <a:cs typeface="Inter" pitchFamily="34" charset="-120"/>
              </a:rPr>
              <a:t>Politik und Energie</a:t>
            </a:r>
            <a:endParaRPr lang="en-US" sz="4860" dirty="0"/>
          </a:p>
        </p:txBody>
      </p:sp>
      <p:sp>
        <p:nvSpPr>
          <p:cNvPr id="5" name="Text 3"/>
          <p:cNvSpPr/>
          <p:nvPr/>
        </p:nvSpPr>
        <p:spPr>
          <a:xfrm>
            <a:off x="864037" y="3394115"/>
            <a:ext cx="3086100" cy="385763"/>
          </a:xfrm>
          <a:prstGeom prst="rect">
            <a:avLst/>
          </a:prstGeom>
          <a:noFill/>
          <a:ln/>
        </p:spPr>
        <p:txBody>
          <a:bodyPr wrap="none" rtlCol="0" anchor="t"/>
          <a:lstStyle/>
          <a:p>
            <a:pPr marL="0" indent="0">
              <a:lnSpc>
                <a:spcPts val="3038"/>
              </a:lnSpc>
              <a:buNone/>
            </a:pPr>
            <a:r>
              <a:rPr lang="en-US" sz="2430" b="1" kern="0" spc="-73" dirty="0">
                <a:solidFill>
                  <a:srgbClr val="FFFFFF"/>
                </a:solidFill>
                <a:latin typeface="Inter" pitchFamily="34" charset="0"/>
                <a:ea typeface="Inter" pitchFamily="34" charset="-122"/>
                <a:cs typeface="Inter" pitchFamily="34" charset="-120"/>
              </a:rPr>
              <a:t>Klimaschutz</a:t>
            </a:r>
            <a:endParaRPr lang="en-US" sz="2430" dirty="0"/>
          </a:p>
        </p:txBody>
      </p:sp>
      <p:sp>
        <p:nvSpPr>
          <p:cNvPr id="6" name="Text 4"/>
          <p:cNvSpPr/>
          <p:nvPr/>
        </p:nvSpPr>
        <p:spPr>
          <a:xfrm>
            <a:off x="864037" y="4026694"/>
            <a:ext cx="3898821" cy="1975247"/>
          </a:xfrm>
          <a:prstGeom prst="rect">
            <a:avLst/>
          </a:prstGeom>
          <a:noFill/>
          <a:ln/>
        </p:spPr>
        <p:txBody>
          <a:bodyPr wrap="square" rtlCol="0" anchor="t"/>
          <a:lstStyle/>
          <a:p>
            <a:pPr marL="0" indent="0">
              <a:lnSpc>
                <a:spcPts val="3110"/>
              </a:lnSpc>
              <a:buNone/>
            </a:pPr>
            <a:r>
              <a:rPr lang="en-US" sz="1944" kern="0" spc="-39" dirty="0">
                <a:solidFill>
                  <a:srgbClr val="E5E0DF"/>
                </a:solidFill>
                <a:latin typeface="Inter" pitchFamily="34" charset="0"/>
                <a:ea typeface="Inter" pitchFamily="34" charset="-122"/>
                <a:cs typeface="Inter" pitchFamily="34" charset="-120"/>
              </a:rPr>
              <a:t>Die Energiewende ist ein zentrales Thema der Politik. Es geht darum, den CO2-Ausstoß zu reduzieren und erneuerbare Energien zu fördern.</a:t>
            </a:r>
            <a:endParaRPr lang="en-US" sz="1944" dirty="0"/>
          </a:p>
        </p:txBody>
      </p:sp>
      <p:sp>
        <p:nvSpPr>
          <p:cNvPr id="7" name="Text 5"/>
          <p:cNvSpPr/>
          <p:nvPr/>
        </p:nvSpPr>
        <p:spPr>
          <a:xfrm>
            <a:off x="5372695" y="3394115"/>
            <a:ext cx="3086100" cy="385763"/>
          </a:xfrm>
          <a:prstGeom prst="rect">
            <a:avLst/>
          </a:prstGeom>
          <a:noFill/>
          <a:ln/>
        </p:spPr>
        <p:txBody>
          <a:bodyPr wrap="none" rtlCol="0" anchor="t"/>
          <a:lstStyle/>
          <a:p>
            <a:pPr marL="0" indent="0">
              <a:lnSpc>
                <a:spcPts val="3038"/>
              </a:lnSpc>
              <a:buNone/>
            </a:pPr>
            <a:r>
              <a:rPr lang="en-US" sz="2430" b="1" kern="0" spc="-73" dirty="0">
                <a:solidFill>
                  <a:srgbClr val="FFFFFF"/>
                </a:solidFill>
                <a:latin typeface="Inter" pitchFamily="34" charset="0"/>
                <a:ea typeface="Inter" pitchFamily="34" charset="-122"/>
                <a:cs typeface="Inter" pitchFamily="34" charset="-120"/>
              </a:rPr>
              <a:t>Energiewende</a:t>
            </a:r>
            <a:endParaRPr lang="en-US" sz="2430" dirty="0"/>
          </a:p>
        </p:txBody>
      </p:sp>
      <p:sp>
        <p:nvSpPr>
          <p:cNvPr id="8" name="Text 6"/>
          <p:cNvSpPr/>
          <p:nvPr/>
        </p:nvSpPr>
        <p:spPr>
          <a:xfrm>
            <a:off x="5372695" y="4026694"/>
            <a:ext cx="3898821" cy="1975247"/>
          </a:xfrm>
          <a:prstGeom prst="rect">
            <a:avLst/>
          </a:prstGeom>
          <a:noFill/>
          <a:ln/>
        </p:spPr>
        <p:txBody>
          <a:bodyPr wrap="square" rtlCol="0" anchor="t"/>
          <a:lstStyle/>
          <a:p>
            <a:pPr marL="0" indent="0">
              <a:lnSpc>
                <a:spcPts val="3110"/>
              </a:lnSpc>
              <a:buNone/>
            </a:pPr>
            <a:r>
              <a:rPr lang="en-US" sz="1944" kern="0" spc="-39" dirty="0">
                <a:solidFill>
                  <a:srgbClr val="E5E0DF"/>
                </a:solidFill>
                <a:latin typeface="Inter" pitchFamily="34" charset="0"/>
                <a:ea typeface="Inter" pitchFamily="34" charset="-122"/>
                <a:cs typeface="Inter" pitchFamily="34" charset="-120"/>
              </a:rPr>
              <a:t>Die Energiewende betrifft die gesamte Gesellschaft, von der Stromerzeugung bis hin zu Konsumgewohnheiten und Mobilität.</a:t>
            </a:r>
            <a:endParaRPr lang="en-US" sz="1944" dirty="0"/>
          </a:p>
        </p:txBody>
      </p:sp>
      <p:sp>
        <p:nvSpPr>
          <p:cNvPr id="9" name="Text 7"/>
          <p:cNvSpPr/>
          <p:nvPr/>
        </p:nvSpPr>
        <p:spPr>
          <a:xfrm>
            <a:off x="9881354" y="3394115"/>
            <a:ext cx="3086100" cy="385763"/>
          </a:xfrm>
          <a:prstGeom prst="rect">
            <a:avLst/>
          </a:prstGeom>
          <a:noFill/>
          <a:ln/>
        </p:spPr>
        <p:txBody>
          <a:bodyPr wrap="none" rtlCol="0" anchor="t"/>
          <a:lstStyle/>
          <a:p>
            <a:pPr marL="0" indent="0">
              <a:lnSpc>
                <a:spcPts val="3038"/>
              </a:lnSpc>
              <a:buNone/>
            </a:pPr>
            <a:r>
              <a:rPr lang="en-US" sz="2430" b="1" kern="0" spc="-73" dirty="0">
                <a:solidFill>
                  <a:srgbClr val="FFFFFF"/>
                </a:solidFill>
                <a:latin typeface="Inter" pitchFamily="34" charset="0"/>
                <a:ea typeface="Inter" pitchFamily="34" charset="-122"/>
                <a:cs typeface="Inter" pitchFamily="34" charset="-120"/>
              </a:rPr>
              <a:t>Sicherheitsaspekte</a:t>
            </a:r>
            <a:endParaRPr lang="en-US" sz="2430" dirty="0"/>
          </a:p>
        </p:txBody>
      </p:sp>
      <p:sp>
        <p:nvSpPr>
          <p:cNvPr id="10" name="Text 8"/>
          <p:cNvSpPr/>
          <p:nvPr/>
        </p:nvSpPr>
        <p:spPr>
          <a:xfrm>
            <a:off x="9881354" y="4026694"/>
            <a:ext cx="3898821" cy="1975247"/>
          </a:xfrm>
          <a:prstGeom prst="rect">
            <a:avLst/>
          </a:prstGeom>
          <a:noFill/>
          <a:ln/>
        </p:spPr>
        <p:txBody>
          <a:bodyPr wrap="square" rtlCol="0" anchor="t"/>
          <a:lstStyle/>
          <a:p>
            <a:pPr marL="0" indent="0">
              <a:lnSpc>
                <a:spcPts val="3110"/>
              </a:lnSpc>
              <a:buNone/>
            </a:pPr>
            <a:r>
              <a:rPr lang="en-US" sz="1944" kern="0" spc="-39" dirty="0">
                <a:solidFill>
                  <a:srgbClr val="E5E0DF"/>
                </a:solidFill>
                <a:latin typeface="Inter" pitchFamily="34" charset="0"/>
                <a:ea typeface="Inter" pitchFamily="34" charset="-122"/>
                <a:cs typeface="Inter" pitchFamily="34" charset="-120"/>
              </a:rPr>
              <a:t>Neben der Nachhaltigkeit müssen auch die Versorgungssicherheit und die Preisentwicklung der Energieversorgung berücksichtigt werden.</a:t>
            </a:r>
            <a:endParaRPr lang="en-US" sz="1944"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119932" y="1076563"/>
            <a:ext cx="4525328" cy="565666"/>
          </a:xfrm>
          <a:prstGeom prst="rect">
            <a:avLst/>
          </a:prstGeom>
          <a:noFill/>
          <a:ln/>
        </p:spPr>
        <p:txBody>
          <a:bodyPr wrap="none" rtlCol="0" anchor="t"/>
          <a:lstStyle/>
          <a:p>
            <a:pPr marL="0" indent="0">
              <a:lnSpc>
                <a:spcPts val="4454"/>
              </a:lnSpc>
              <a:buNone/>
            </a:pPr>
            <a:r>
              <a:rPr lang="en-US" sz="3563" b="1" kern="0" spc="-107" dirty="0">
                <a:solidFill>
                  <a:srgbClr val="FFFFFF"/>
                </a:solidFill>
                <a:latin typeface="Inter" pitchFamily="34" charset="0"/>
                <a:ea typeface="Inter" pitchFamily="34" charset="-122"/>
                <a:cs typeface="Inter" pitchFamily="34" charset="-120"/>
              </a:rPr>
              <a:t>Politik und Umwelt</a:t>
            </a:r>
            <a:endParaRPr lang="en-US" sz="3563" dirty="0"/>
          </a:p>
        </p:txBody>
      </p:sp>
      <p:sp>
        <p:nvSpPr>
          <p:cNvPr id="6" name="Shape 3"/>
          <p:cNvSpPr/>
          <p:nvPr/>
        </p:nvSpPr>
        <p:spPr>
          <a:xfrm>
            <a:off x="6119932" y="2117288"/>
            <a:ext cx="407194" cy="407194"/>
          </a:xfrm>
          <a:prstGeom prst="roundRect">
            <a:avLst>
              <a:gd name="adj" fmla="val 18671"/>
            </a:avLst>
          </a:prstGeom>
          <a:solidFill>
            <a:srgbClr val="110080"/>
          </a:solidFill>
          <a:ln w="7620">
            <a:solidFill>
              <a:srgbClr val="2A1999"/>
            </a:solidFill>
            <a:prstDash val="solid"/>
          </a:ln>
        </p:spPr>
      </p:sp>
      <p:sp>
        <p:nvSpPr>
          <p:cNvPr id="7" name="Text 4"/>
          <p:cNvSpPr/>
          <p:nvPr/>
        </p:nvSpPr>
        <p:spPr>
          <a:xfrm>
            <a:off x="6268998" y="2185035"/>
            <a:ext cx="108942" cy="271582"/>
          </a:xfrm>
          <a:prstGeom prst="rect">
            <a:avLst/>
          </a:prstGeom>
          <a:noFill/>
          <a:ln/>
        </p:spPr>
        <p:txBody>
          <a:bodyPr wrap="none" rtlCol="0" anchor="t"/>
          <a:lstStyle/>
          <a:p>
            <a:pPr marL="0" indent="0" algn="ctr">
              <a:lnSpc>
                <a:spcPts val="2138"/>
              </a:lnSpc>
              <a:buNone/>
            </a:pPr>
            <a:r>
              <a:rPr lang="en-US" sz="2138" b="1" kern="0" spc="-64" dirty="0">
                <a:solidFill>
                  <a:srgbClr val="E5E0DF"/>
                </a:solidFill>
                <a:latin typeface="Inter" pitchFamily="34" charset="0"/>
                <a:ea typeface="Inter" pitchFamily="34" charset="-122"/>
                <a:cs typeface="Inter" pitchFamily="34" charset="-120"/>
              </a:rPr>
              <a:t>1</a:t>
            </a:r>
            <a:endParaRPr lang="en-US" sz="2138" dirty="0"/>
          </a:p>
        </p:txBody>
      </p:sp>
      <p:sp>
        <p:nvSpPr>
          <p:cNvPr id="8" name="Text 5"/>
          <p:cNvSpPr/>
          <p:nvPr/>
        </p:nvSpPr>
        <p:spPr>
          <a:xfrm>
            <a:off x="6708100" y="2117288"/>
            <a:ext cx="2262664" cy="282773"/>
          </a:xfrm>
          <a:prstGeom prst="rect">
            <a:avLst/>
          </a:prstGeom>
          <a:noFill/>
          <a:ln/>
        </p:spPr>
        <p:txBody>
          <a:bodyPr wrap="none" rtlCol="0" anchor="t"/>
          <a:lstStyle/>
          <a:p>
            <a:pPr marL="0" indent="0">
              <a:lnSpc>
                <a:spcPts val="2227"/>
              </a:lnSpc>
              <a:buNone/>
            </a:pPr>
            <a:r>
              <a:rPr lang="en-US" sz="1782" b="1" kern="0" spc="-53" dirty="0">
                <a:solidFill>
                  <a:srgbClr val="E5E0DF"/>
                </a:solidFill>
                <a:latin typeface="Inter" pitchFamily="34" charset="0"/>
                <a:ea typeface="Inter" pitchFamily="34" charset="-122"/>
                <a:cs typeface="Inter" pitchFamily="34" charset="-120"/>
              </a:rPr>
              <a:t>Klimaschutz</a:t>
            </a:r>
            <a:endParaRPr lang="en-US" sz="1782" dirty="0"/>
          </a:p>
        </p:txBody>
      </p:sp>
      <p:sp>
        <p:nvSpPr>
          <p:cNvPr id="9" name="Text 6"/>
          <p:cNvSpPr/>
          <p:nvPr/>
        </p:nvSpPr>
        <p:spPr>
          <a:xfrm>
            <a:off x="6708100" y="2508647"/>
            <a:ext cx="7288768" cy="579120"/>
          </a:xfrm>
          <a:prstGeom prst="rect">
            <a:avLst/>
          </a:prstGeom>
          <a:noFill/>
          <a:ln/>
        </p:spPr>
        <p:txBody>
          <a:bodyPr wrap="square" rtlCol="0" anchor="t"/>
          <a:lstStyle/>
          <a:p>
            <a:pPr marL="0" indent="0">
              <a:lnSpc>
                <a:spcPts val="2281"/>
              </a:lnSpc>
              <a:buNone/>
            </a:pPr>
            <a:r>
              <a:rPr lang="en-US" sz="1425" kern="0" spc="-29" dirty="0">
                <a:solidFill>
                  <a:srgbClr val="E5E0DF"/>
                </a:solidFill>
                <a:latin typeface="Inter" pitchFamily="34" charset="0"/>
                <a:ea typeface="Inter" pitchFamily="34" charset="-122"/>
                <a:cs typeface="Inter" pitchFamily="34" charset="-120"/>
              </a:rPr>
              <a:t>Die Politik setzt sich für den Schutz der Umwelt ein, zum Beispiel durch die Reduzierung von Treibhausgasen und die Förderung nachhaltiger Lebensweisen.</a:t>
            </a:r>
            <a:endParaRPr lang="en-US" sz="1425" dirty="0"/>
          </a:p>
        </p:txBody>
      </p:sp>
      <p:sp>
        <p:nvSpPr>
          <p:cNvPr id="10" name="Shape 7"/>
          <p:cNvSpPr/>
          <p:nvPr/>
        </p:nvSpPr>
        <p:spPr>
          <a:xfrm>
            <a:off x="6119932" y="3472339"/>
            <a:ext cx="407194" cy="407194"/>
          </a:xfrm>
          <a:prstGeom prst="roundRect">
            <a:avLst>
              <a:gd name="adj" fmla="val 18671"/>
            </a:avLst>
          </a:prstGeom>
          <a:solidFill>
            <a:srgbClr val="110080"/>
          </a:solidFill>
          <a:ln w="7620">
            <a:solidFill>
              <a:srgbClr val="2A1999"/>
            </a:solidFill>
            <a:prstDash val="solid"/>
          </a:ln>
        </p:spPr>
      </p:sp>
      <p:sp>
        <p:nvSpPr>
          <p:cNvPr id="11" name="Text 8"/>
          <p:cNvSpPr/>
          <p:nvPr/>
        </p:nvSpPr>
        <p:spPr>
          <a:xfrm>
            <a:off x="6242090" y="3540085"/>
            <a:ext cx="162878" cy="271582"/>
          </a:xfrm>
          <a:prstGeom prst="rect">
            <a:avLst/>
          </a:prstGeom>
          <a:noFill/>
          <a:ln/>
        </p:spPr>
        <p:txBody>
          <a:bodyPr wrap="none" rtlCol="0" anchor="t"/>
          <a:lstStyle/>
          <a:p>
            <a:pPr marL="0" indent="0" algn="ctr">
              <a:lnSpc>
                <a:spcPts val="2138"/>
              </a:lnSpc>
              <a:buNone/>
            </a:pPr>
            <a:r>
              <a:rPr lang="en-US" sz="2138" b="1" kern="0" spc="-64" dirty="0">
                <a:solidFill>
                  <a:srgbClr val="E5E0DF"/>
                </a:solidFill>
                <a:latin typeface="Inter" pitchFamily="34" charset="0"/>
                <a:ea typeface="Inter" pitchFamily="34" charset="-122"/>
                <a:cs typeface="Inter" pitchFamily="34" charset="-120"/>
              </a:rPr>
              <a:t>2</a:t>
            </a:r>
            <a:endParaRPr lang="en-US" sz="2138" dirty="0"/>
          </a:p>
        </p:txBody>
      </p:sp>
      <p:sp>
        <p:nvSpPr>
          <p:cNvPr id="12" name="Text 9"/>
          <p:cNvSpPr/>
          <p:nvPr/>
        </p:nvSpPr>
        <p:spPr>
          <a:xfrm>
            <a:off x="6708100" y="3472339"/>
            <a:ext cx="2262664" cy="282773"/>
          </a:xfrm>
          <a:prstGeom prst="rect">
            <a:avLst/>
          </a:prstGeom>
          <a:noFill/>
          <a:ln/>
        </p:spPr>
        <p:txBody>
          <a:bodyPr wrap="none" rtlCol="0" anchor="t"/>
          <a:lstStyle/>
          <a:p>
            <a:pPr marL="0" indent="0">
              <a:lnSpc>
                <a:spcPts val="2227"/>
              </a:lnSpc>
              <a:buNone/>
            </a:pPr>
            <a:r>
              <a:rPr lang="en-US" sz="1782" b="1" kern="0" spc="-53" dirty="0">
                <a:solidFill>
                  <a:srgbClr val="E5E0DF"/>
                </a:solidFill>
                <a:latin typeface="Inter" pitchFamily="34" charset="0"/>
                <a:ea typeface="Inter" pitchFamily="34" charset="-122"/>
                <a:cs typeface="Inter" pitchFamily="34" charset="-120"/>
              </a:rPr>
              <a:t>Biodiversität</a:t>
            </a:r>
            <a:endParaRPr lang="en-US" sz="1782" dirty="0"/>
          </a:p>
        </p:txBody>
      </p:sp>
      <p:sp>
        <p:nvSpPr>
          <p:cNvPr id="13" name="Text 10"/>
          <p:cNvSpPr/>
          <p:nvPr/>
        </p:nvSpPr>
        <p:spPr>
          <a:xfrm>
            <a:off x="6708100" y="3863697"/>
            <a:ext cx="7288768" cy="579120"/>
          </a:xfrm>
          <a:prstGeom prst="rect">
            <a:avLst/>
          </a:prstGeom>
          <a:noFill/>
          <a:ln/>
        </p:spPr>
        <p:txBody>
          <a:bodyPr wrap="square" rtlCol="0" anchor="t"/>
          <a:lstStyle/>
          <a:p>
            <a:pPr marL="0" indent="0">
              <a:lnSpc>
                <a:spcPts val="2281"/>
              </a:lnSpc>
              <a:buNone/>
            </a:pPr>
            <a:r>
              <a:rPr lang="en-US" sz="1425" kern="0" spc="-29" dirty="0">
                <a:solidFill>
                  <a:srgbClr val="E5E0DF"/>
                </a:solidFill>
                <a:latin typeface="Inter" pitchFamily="34" charset="0"/>
                <a:ea typeface="Inter" pitchFamily="34" charset="-122"/>
                <a:cs typeface="Inter" pitchFamily="34" charset="-120"/>
              </a:rPr>
              <a:t>Die Erhaltung der Biodiversität ist ein weiteres wichtiges Ziel. Es geht darum, die Vielfalt der Arten zu schützen und Lebensräume zu erhalten.</a:t>
            </a:r>
            <a:endParaRPr lang="en-US" sz="1425" dirty="0"/>
          </a:p>
        </p:txBody>
      </p:sp>
      <p:sp>
        <p:nvSpPr>
          <p:cNvPr id="14" name="Shape 11"/>
          <p:cNvSpPr/>
          <p:nvPr/>
        </p:nvSpPr>
        <p:spPr>
          <a:xfrm>
            <a:off x="6119932" y="4827389"/>
            <a:ext cx="407194" cy="407194"/>
          </a:xfrm>
          <a:prstGeom prst="roundRect">
            <a:avLst>
              <a:gd name="adj" fmla="val 18671"/>
            </a:avLst>
          </a:prstGeom>
          <a:solidFill>
            <a:srgbClr val="110080"/>
          </a:solidFill>
          <a:ln w="7620">
            <a:solidFill>
              <a:srgbClr val="2A1999"/>
            </a:solidFill>
            <a:prstDash val="solid"/>
          </a:ln>
        </p:spPr>
      </p:sp>
      <p:sp>
        <p:nvSpPr>
          <p:cNvPr id="15" name="Text 12"/>
          <p:cNvSpPr/>
          <p:nvPr/>
        </p:nvSpPr>
        <p:spPr>
          <a:xfrm>
            <a:off x="6239947" y="4895136"/>
            <a:ext cx="167164" cy="271582"/>
          </a:xfrm>
          <a:prstGeom prst="rect">
            <a:avLst/>
          </a:prstGeom>
          <a:noFill/>
          <a:ln/>
        </p:spPr>
        <p:txBody>
          <a:bodyPr wrap="none" rtlCol="0" anchor="t"/>
          <a:lstStyle/>
          <a:p>
            <a:pPr marL="0" indent="0" algn="ctr">
              <a:lnSpc>
                <a:spcPts val="2138"/>
              </a:lnSpc>
              <a:buNone/>
            </a:pPr>
            <a:r>
              <a:rPr lang="en-US" sz="2138" b="1" kern="0" spc="-64" dirty="0">
                <a:solidFill>
                  <a:srgbClr val="E5E0DF"/>
                </a:solidFill>
                <a:latin typeface="Inter" pitchFamily="34" charset="0"/>
                <a:ea typeface="Inter" pitchFamily="34" charset="-122"/>
                <a:cs typeface="Inter" pitchFamily="34" charset="-120"/>
              </a:rPr>
              <a:t>3</a:t>
            </a:r>
            <a:endParaRPr lang="en-US" sz="2138" dirty="0"/>
          </a:p>
        </p:txBody>
      </p:sp>
      <p:sp>
        <p:nvSpPr>
          <p:cNvPr id="16" name="Text 13"/>
          <p:cNvSpPr/>
          <p:nvPr/>
        </p:nvSpPr>
        <p:spPr>
          <a:xfrm>
            <a:off x="6708100" y="4827389"/>
            <a:ext cx="2262664" cy="282773"/>
          </a:xfrm>
          <a:prstGeom prst="rect">
            <a:avLst/>
          </a:prstGeom>
          <a:noFill/>
          <a:ln/>
        </p:spPr>
        <p:txBody>
          <a:bodyPr wrap="none" rtlCol="0" anchor="t"/>
          <a:lstStyle/>
          <a:p>
            <a:pPr marL="0" indent="0">
              <a:lnSpc>
                <a:spcPts val="2227"/>
              </a:lnSpc>
              <a:buNone/>
            </a:pPr>
            <a:r>
              <a:rPr lang="en-US" sz="1782" b="1" kern="0" spc="-53" dirty="0">
                <a:solidFill>
                  <a:srgbClr val="E5E0DF"/>
                </a:solidFill>
                <a:latin typeface="Inter" pitchFamily="34" charset="0"/>
                <a:ea typeface="Inter" pitchFamily="34" charset="-122"/>
                <a:cs typeface="Inter" pitchFamily="34" charset="-120"/>
              </a:rPr>
              <a:t>Ressourcenschutz</a:t>
            </a:r>
            <a:endParaRPr lang="en-US" sz="1782" dirty="0"/>
          </a:p>
        </p:txBody>
      </p:sp>
      <p:sp>
        <p:nvSpPr>
          <p:cNvPr id="17" name="Text 14"/>
          <p:cNvSpPr/>
          <p:nvPr/>
        </p:nvSpPr>
        <p:spPr>
          <a:xfrm>
            <a:off x="6708100" y="5218748"/>
            <a:ext cx="7288768" cy="579120"/>
          </a:xfrm>
          <a:prstGeom prst="rect">
            <a:avLst/>
          </a:prstGeom>
          <a:noFill/>
          <a:ln/>
        </p:spPr>
        <p:txBody>
          <a:bodyPr wrap="square" rtlCol="0" anchor="t"/>
          <a:lstStyle/>
          <a:p>
            <a:pPr marL="0" indent="0">
              <a:lnSpc>
                <a:spcPts val="2281"/>
              </a:lnSpc>
              <a:buNone/>
            </a:pPr>
            <a:r>
              <a:rPr lang="en-US" sz="1425" kern="0" spc="-29" dirty="0">
                <a:solidFill>
                  <a:srgbClr val="E5E0DF"/>
                </a:solidFill>
                <a:latin typeface="Inter" pitchFamily="34" charset="0"/>
                <a:ea typeface="Inter" pitchFamily="34" charset="-122"/>
                <a:cs typeface="Inter" pitchFamily="34" charset="-120"/>
              </a:rPr>
              <a:t>Die Politik fördert den sparsamen Umgang mit Ressourcen, wie zum Beispiel Wasser und Energie, um die Umwelt zu schonen.</a:t>
            </a:r>
            <a:endParaRPr lang="en-US" sz="1425" dirty="0"/>
          </a:p>
        </p:txBody>
      </p:sp>
      <p:sp>
        <p:nvSpPr>
          <p:cNvPr id="18" name="Shape 15"/>
          <p:cNvSpPr/>
          <p:nvPr/>
        </p:nvSpPr>
        <p:spPr>
          <a:xfrm>
            <a:off x="6119932" y="6182439"/>
            <a:ext cx="407194" cy="407194"/>
          </a:xfrm>
          <a:prstGeom prst="roundRect">
            <a:avLst>
              <a:gd name="adj" fmla="val 18671"/>
            </a:avLst>
          </a:prstGeom>
          <a:solidFill>
            <a:srgbClr val="110080"/>
          </a:solidFill>
          <a:ln w="7620">
            <a:solidFill>
              <a:srgbClr val="2A1999"/>
            </a:solidFill>
            <a:prstDash val="solid"/>
          </a:ln>
        </p:spPr>
      </p:sp>
      <p:sp>
        <p:nvSpPr>
          <p:cNvPr id="19" name="Text 16"/>
          <p:cNvSpPr/>
          <p:nvPr/>
        </p:nvSpPr>
        <p:spPr>
          <a:xfrm>
            <a:off x="6235779" y="6250186"/>
            <a:ext cx="175498" cy="271582"/>
          </a:xfrm>
          <a:prstGeom prst="rect">
            <a:avLst/>
          </a:prstGeom>
          <a:noFill/>
          <a:ln/>
        </p:spPr>
        <p:txBody>
          <a:bodyPr wrap="none" rtlCol="0" anchor="t"/>
          <a:lstStyle/>
          <a:p>
            <a:pPr marL="0" indent="0" algn="ctr">
              <a:lnSpc>
                <a:spcPts val="2138"/>
              </a:lnSpc>
              <a:buNone/>
            </a:pPr>
            <a:r>
              <a:rPr lang="en-US" sz="2138" b="1" kern="0" spc="-64" dirty="0">
                <a:solidFill>
                  <a:srgbClr val="E5E0DF"/>
                </a:solidFill>
                <a:latin typeface="Inter" pitchFamily="34" charset="0"/>
                <a:ea typeface="Inter" pitchFamily="34" charset="-122"/>
                <a:cs typeface="Inter" pitchFamily="34" charset="-120"/>
              </a:rPr>
              <a:t>4</a:t>
            </a:r>
            <a:endParaRPr lang="en-US" sz="2138" dirty="0"/>
          </a:p>
        </p:txBody>
      </p:sp>
      <p:sp>
        <p:nvSpPr>
          <p:cNvPr id="20" name="Text 17"/>
          <p:cNvSpPr/>
          <p:nvPr/>
        </p:nvSpPr>
        <p:spPr>
          <a:xfrm>
            <a:off x="6708100" y="6182439"/>
            <a:ext cx="2262664" cy="282773"/>
          </a:xfrm>
          <a:prstGeom prst="rect">
            <a:avLst/>
          </a:prstGeom>
          <a:noFill/>
          <a:ln/>
        </p:spPr>
        <p:txBody>
          <a:bodyPr wrap="none" rtlCol="0" anchor="t"/>
          <a:lstStyle/>
          <a:p>
            <a:pPr marL="0" indent="0">
              <a:lnSpc>
                <a:spcPts val="2227"/>
              </a:lnSpc>
              <a:buNone/>
            </a:pPr>
            <a:r>
              <a:rPr lang="en-US" sz="1782" b="1" kern="0" spc="-53" dirty="0">
                <a:solidFill>
                  <a:srgbClr val="E5E0DF"/>
                </a:solidFill>
                <a:latin typeface="Inter" pitchFamily="34" charset="0"/>
                <a:ea typeface="Inter" pitchFamily="34" charset="-122"/>
                <a:cs typeface="Inter" pitchFamily="34" charset="-120"/>
              </a:rPr>
              <a:t>Nachhaltigkeit</a:t>
            </a:r>
            <a:endParaRPr lang="en-US" sz="1782" dirty="0"/>
          </a:p>
        </p:txBody>
      </p:sp>
      <p:sp>
        <p:nvSpPr>
          <p:cNvPr id="21" name="Text 18"/>
          <p:cNvSpPr/>
          <p:nvPr/>
        </p:nvSpPr>
        <p:spPr>
          <a:xfrm>
            <a:off x="6708100" y="6573798"/>
            <a:ext cx="7288768" cy="579120"/>
          </a:xfrm>
          <a:prstGeom prst="rect">
            <a:avLst/>
          </a:prstGeom>
          <a:noFill/>
          <a:ln/>
        </p:spPr>
        <p:txBody>
          <a:bodyPr wrap="square" rtlCol="0" anchor="t"/>
          <a:lstStyle/>
          <a:p>
            <a:pPr marL="0" indent="0">
              <a:lnSpc>
                <a:spcPts val="2281"/>
              </a:lnSpc>
              <a:buNone/>
            </a:pPr>
            <a:r>
              <a:rPr lang="en-US" sz="1425" kern="0" spc="-29" dirty="0">
                <a:solidFill>
                  <a:srgbClr val="E5E0DF"/>
                </a:solidFill>
                <a:latin typeface="Inter" pitchFamily="34" charset="0"/>
                <a:ea typeface="Inter" pitchFamily="34" charset="-122"/>
                <a:cs typeface="Inter" pitchFamily="34" charset="-120"/>
              </a:rPr>
              <a:t>Das Ziel ist eine nachhaltige Entwicklung, bei der die Bedürfnisse der Gegenwart erfüllt werden, ohne die Möglichkeiten zukünftiger Generationen zu gefährden.</a:t>
            </a:r>
            <a:endParaRPr lang="en-US" sz="142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248757" y="790694"/>
            <a:ext cx="5446038" cy="680680"/>
          </a:xfrm>
          <a:prstGeom prst="rect">
            <a:avLst/>
          </a:prstGeom>
          <a:noFill/>
          <a:ln/>
        </p:spPr>
        <p:txBody>
          <a:bodyPr wrap="none" rtlCol="0" anchor="t"/>
          <a:lstStyle/>
          <a:p>
            <a:pPr marL="0" indent="0">
              <a:lnSpc>
                <a:spcPts val="5360"/>
              </a:lnSpc>
              <a:buNone/>
            </a:pPr>
            <a:r>
              <a:rPr lang="en-US" sz="4288" b="1" kern="0" spc="-129" dirty="0">
                <a:solidFill>
                  <a:srgbClr val="FFFFFF"/>
                </a:solidFill>
                <a:latin typeface="Inter" pitchFamily="34" charset="0"/>
                <a:ea typeface="Inter" pitchFamily="34" charset="-122"/>
                <a:cs typeface="Inter" pitchFamily="34" charset="-120"/>
              </a:rPr>
              <a:t>Politische Wirtschaft</a:t>
            </a:r>
            <a:endParaRPr lang="en-US" sz="4288" dirty="0"/>
          </a:p>
        </p:txBody>
      </p:sp>
      <p:sp>
        <p:nvSpPr>
          <p:cNvPr id="6" name="Shape 3"/>
          <p:cNvSpPr/>
          <p:nvPr/>
        </p:nvSpPr>
        <p:spPr>
          <a:xfrm>
            <a:off x="6248757" y="1798082"/>
            <a:ext cx="7619286" cy="1618893"/>
          </a:xfrm>
          <a:prstGeom prst="roundRect">
            <a:avLst>
              <a:gd name="adj" fmla="val 5652"/>
            </a:avLst>
          </a:prstGeom>
          <a:solidFill>
            <a:srgbClr val="110080"/>
          </a:solidFill>
          <a:ln w="7620">
            <a:solidFill>
              <a:srgbClr val="2A1999"/>
            </a:solidFill>
            <a:prstDash val="solid"/>
          </a:ln>
        </p:spPr>
      </p:sp>
      <p:sp>
        <p:nvSpPr>
          <p:cNvPr id="7" name="Text 4"/>
          <p:cNvSpPr/>
          <p:nvPr/>
        </p:nvSpPr>
        <p:spPr>
          <a:xfrm>
            <a:off x="6474143" y="2023467"/>
            <a:ext cx="2790706" cy="340281"/>
          </a:xfrm>
          <a:prstGeom prst="rect">
            <a:avLst/>
          </a:prstGeom>
          <a:noFill/>
          <a:ln/>
        </p:spPr>
        <p:txBody>
          <a:bodyPr wrap="none" rtlCol="0" anchor="t"/>
          <a:lstStyle/>
          <a:p>
            <a:pPr marL="0" indent="0">
              <a:lnSpc>
                <a:spcPts val="2680"/>
              </a:lnSpc>
              <a:buNone/>
            </a:pPr>
            <a:r>
              <a:rPr lang="en-US" sz="2144" b="1" kern="0" spc="-64" dirty="0">
                <a:solidFill>
                  <a:srgbClr val="E5E0DF"/>
                </a:solidFill>
                <a:latin typeface="Inter" pitchFamily="34" charset="0"/>
                <a:ea typeface="Inter" pitchFamily="34" charset="-122"/>
                <a:cs typeface="Inter" pitchFamily="34" charset="-120"/>
              </a:rPr>
              <a:t>Wirtschaftswachstum</a:t>
            </a:r>
            <a:endParaRPr lang="en-US" sz="2144" dirty="0"/>
          </a:p>
        </p:txBody>
      </p:sp>
      <p:sp>
        <p:nvSpPr>
          <p:cNvPr id="8" name="Text 5"/>
          <p:cNvSpPr/>
          <p:nvPr/>
        </p:nvSpPr>
        <p:spPr>
          <a:xfrm>
            <a:off x="6474143" y="2494359"/>
            <a:ext cx="7168515" cy="697230"/>
          </a:xfrm>
          <a:prstGeom prst="rect">
            <a:avLst/>
          </a:prstGeom>
          <a:noFill/>
          <a:ln/>
        </p:spPr>
        <p:txBody>
          <a:bodyPr wrap="square" rtlCol="0" anchor="t"/>
          <a:lstStyle/>
          <a:p>
            <a:pPr marL="0" indent="0">
              <a:lnSpc>
                <a:spcPts val="2744"/>
              </a:lnSpc>
              <a:buNone/>
            </a:pPr>
            <a:r>
              <a:rPr lang="en-US" sz="1715" kern="0" spc="-34" dirty="0">
                <a:solidFill>
                  <a:srgbClr val="E5E0DF"/>
                </a:solidFill>
                <a:latin typeface="Inter" pitchFamily="34" charset="0"/>
                <a:ea typeface="Inter" pitchFamily="34" charset="-122"/>
                <a:cs typeface="Inter" pitchFamily="34" charset="-120"/>
              </a:rPr>
              <a:t>Die Politik strebt nach einem nachhaltigen Wirtschaftswachstum, um Wohlstand und Beschäftigung zu schaffen.</a:t>
            </a:r>
            <a:endParaRPr lang="en-US" sz="1715" dirty="0"/>
          </a:p>
        </p:txBody>
      </p:sp>
      <p:sp>
        <p:nvSpPr>
          <p:cNvPr id="9" name="Shape 6"/>
          <p:cNvSpPr/>
          <p:nvPr/>
        </p:nvSpPr>
        <p:spPr>
          <a:xfrm>
            <a:off x="6248757" y="3634740"/>
            <a:ext cx="7619286" cy="1967508"/>
          </a:xfrm>
          <a:prstGeom prst="roundRect">
            <a:avLst>
              <a:gd name="adj" fmla="val 4650"/>
            </a:avLst>
          </a:prstGeom>
          <a:solidFill>
            <a:srgbClr val="110080"/>
          </a:solidFill>
          <a:ln w="7620">
            <a:solidFill>
              <a:srgbClr val="2A1999"/>
            </a:solidFill>
            <a:prstDash val="solid"/>
          </a:ln>
        </p:spPr>
      </p:sp>
      <p:sp>
        <p:nvSpPr>
          <p:cNvPr id="10" name="Text 7"/>
          <p:cNvSpPr/>
          <p:nvPr/>
        </p:nvSpPr>
        <p:spPr>
          <a:xfrm>
            <a:off x="6474143" y="3860125"/>
            <a:ext cx="2787372" cy="340281"/>
          </a:xfrm>
          <a:prstGeom prst="rect">
            <a:avLst/>
          </a:prstGeom>
          <a:noFill/>
          <a:ln/>
        </p:spPr>
        <p:txBody>
          <a:bodyPr wrap="none" rtlCol="0" anchor="t"/>
          <a:lstStyle/>
          <a:p>
            <a:pPr marL="0" indent="0">
              <a:lnSpc>
                <a:spcPts val="2680"/>
              </a:lnSpc>
              <a:buNone/>
            </a:pPr>
            <a:r>
              <a:rPr lang="en-US" sz="2144" b="1" kern="0" spc="-64" dirty="0">
                <a:solidFill>
                  <a:srgbClr val="E5E0DF"/>
                </a:solidFill>
                <a:latin typeface="Inter" pitchFamily="34" charset="0"/>
                <a:ea typeface="Inter" pitchFamily="34" charset="-122"/>
                <a:cs typeface="Inter" pitchFamily="34" charset="-120"/>
              </a:rPr>
              <a:t>Wettbewerbsfähigkeit</a:t>
            </a:r>
            <a:endParaRPr lang="en-US" sz="2144" dirty="0"/>
          </a:p>
        </p:txBody>
      </p:sp>
      <p:sp>
        <p:nvSpPr>
          <p:cNvPr id="11" name="Text 8"/>
          <p:cNvSpPr/>
          <p:nvPr/>
        </p:nvSpPr>
        <p:spPr>
          <a:xfrm>
            <a:off x="6474143" y="4331018"/>
            <a:ext cx="7168515" cy="1045845"/>
          </a:xfrm>
          <a:prstGeom prst="rect">
            <a:avLst/>
          </a:prstGeom>
          <a:noFill/>
          <a:ln/>
        </p:spPr>
        <p:txBody>
          <a:bodyPr wrap="square" rtlCol="0" anchor="t"/>
          <a:lstStyle/>
          <a:p>
            <a:pPr marL="0" indent="0">
              <a:lnSpc>
                <a:spcPts val="2744"/>
              </a:lnSpc>
              <a:buNone/>
            </a:pPr>
            <a:r>
              <a:rPr lang="en-US" sz="1715" kern="0" spc="-34" dirty="0">
                <a:solidFill>
                  <a:srgbClr val="E5E0DF"/>
                </a:solidFill>
                <a:latin typeface="Inter" pitchFamily="34" charset="0"/>
                <a:ea typeface="Inter" pitchFamily="34" charset="-122"/>
                <a:cs typeface="Inter" pitchFamily="34" charset="-120"/>
              </a:rPr>
              <a:t>Die Politik fördert den Wettbewerb, um Innovationen und Produktivität zu steigern und die Wirtschaft international wettbewerbsfähig zu machen.</a:t>
            </a:r>
            <a:endParaRPr lang="en-US" sz="1715" dirty="0"/>
          </a:p>
        </p:txBody>
      </p:sp>
      <p:sp>
        <p:nvSpPr>
          <p:cNvPr id="12" name="Shape 9"/>
          <p:cNvSpPr/>
          <p:nvPr/>
        </p:nvSpPr>
        <p:spPr>
          <a:xfrm>
            <a:off x="6248757" y="5820013"/>
            <a:ext cx="7619286" cy="1618893"/>
          </a:xfrm>
          <a:prstGeom prst="roundRect">
            <a:avLst>
              <a:gd name="adj" fmla="val 5652"/>
            </a:avLst>
          </a:prstGeom>
          <a:solidFill>
            <a:srgbClr val="110080"/>
          </a:solidFill>
          <a:ln w="7620">
            <a:solidFill>
              <a:srgbClr val="2A1999"/>
            </a:solidFill>
            <a:prstDash val="solid"/>
          </a:ln>
        </p:spPr>
      </p:sp>
      <p:sp>
        <p:nvSpPr>
          <p:cNvPr id="13" name="Text 10"/>
          <p:cNvSpPr/>
          <p:nvPr/>
        </p:nvSpPr>
        <p:spPr>
          <a:xfrm>
            <a:off x="6474143" y="6045398"/>
            <a:ext cx="2722959" cy="340281"/>
          </a:xfrm>
          <a:prstGeom prst="rect">
            <a:avLst/>
          </a:prstGeom>
          <a:noFill/>
          <a:ln/>
        </p:spPr>
        <p:txBody>
          <a:bodyPr wrap="none" rtlCol="0" anchor="t"/>
          <a:lstStyle/>
          <a:p>
            <a:pPr marL="0" indent="0">
              <a:lnSpc>
                <a:spcPts val="2680"/>
              </a:lnSpc>
              <a:buNone/>
            </a:pPr>
            <a:r>
              <a:rPr lang="en-US" sz="2144" b="1" kern="0" spc="-64" dirty="0">
                <a:solidFill>
                  <a:srgbClr val="E5E0DF"/>
                </a:solidFill>
                <a:latin typeface="Inter" pitchFamily="34" charset="0"/>
                <a:ea typeface="Inter" pitchFamily="34" charset="-122"/>
                <a:cs typeface="Inter" pitchFamily="34" charset="-120"/>
              </a:rPr>
              <a:t>Soziale Gerechtigkeit</a:t>
            </a:r>
            <a:endParaRPr lang="en-US" sz="2144" dirty="0"/>
          </a:p>
        </p:txBody>
      </p:sp>
      <p:sp>
        <p:nvSpPr>
          <p:cNvPr id="14" name="Text 11"/>
          <p:cNvSpPr/>
          <p:nvPr/>
        </p:nvSpPr>
        <p:spPr>
          <a:xfrm>
            <a:off x="6474143" y="6516291"/>
            <a:ext cx="7168515" cy="697230"/>
          </a:xfrm>
          <a:prstGeom prst="rect">
            <a:avLst/>
          </a:prstGeom>
          <a:noFill/>
          <a:ln/>
        </p:spPr>
        <p:txBody>
          <a:bodyPr wrap="square" rtlCol="0" anchor="t"/>
          <a:lstStyle/>
          <a:p>
            <a:pPr marL="0" indent="0">
              <a:lnSpc>
                <a:spcPts val="2744"/>
              </a:lnSpc>
              <a:buNone/>
            </a:pPr>
            <a:r>
              <a:rPr lang="en-US" sz="1715" kern="0" spc="-34" dirty="0">
                <a:solidFill>
                  <a:srgbClr val="E5E0DF"/>
                </a:solidFill>
                <a:latin typeface="Inter" pitchFamily="34" charset="0"/>
                <a:ea typeface="Inter" pitchFamily="34" charset="-122"/>
                <a:cs typeface="Inter" pitchFamily="34" charset="-120"/>
              </a:rPr>
              <a:t>Die Politik strebt nach einer gerechten Verteilung des Wohlstands und einer fairen Behandlung aller Menschen.</a:t>
            </a:r>
            <a:endParaRPr lang="en-US" sz="171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957"/>
          </a:xfrm>
          <a:prstGeom prst="rect">
            <a:avLst/>
          </a:prstGeom>
          <a:solidFill>
            <a:srgbClr val="272525"/>
          </a:solidFill>
          <a:ln/>
        </p:spPr>
      </p:sp>
      <p:pic>
        <p:nvPicPr>
          <p:cNvPr id="4" name="Image 0" descr="preencoded.png"/>
          <p:cNvPicPr>
            <a:picLocks noChangeAspect="1"/>
          </p:cNvPicPr>
          <p:nvPr/>
        </p:nvPicPr>
        <p:blipFill>
          <a:blip r:embed="rId3"/>
          <a:stretch>
            <a:fillRect/>
          </a:stretch>
        </p:blipFill>
        <p:spPr>
          <a:xfrm>
            <a:off x="0" y="0"/>
            <a:ext cx="14630400" cy="2360414"/>
          </a:xfrm>
          <a:prstGeom prst="rect">
            <a:avLst/>
          </a:prstGeom>
        </p:spPr>
      </p:pic>
      <p:sp>
        <p:nvSpPr>
          <p:cNvPr id="5" name="Text 2"/>
          <p:cNvSpPr/>
          <p:nvPr/>
        </p:nvSpPr>
        <p:spPr>
          <a:xfrm>
            <a:off x="2157532" y="2879646"/>
            <a:ext cx="4720828" cy="590074"/>
          </a:xfrm>
          <a:prstGeom prst="rect">
            <a:avLst/>
          </a:prstGeom>
          <a:noFill/>
          <a:ln/>
        </p:spPr>
        <p:txBody>
          <a:bodyPr wrap="none" rtlCol="0" anchor="t"/>
          <a:lstStyle/>
          <a:p>
            <a:pPr marL="0" indent="0">
              <a:lnSpc>
                <a:spcPts val="4647"/>
              </a:lnSpc>
              <a:buNone/>
            </a:pPr>
            <a:r>
              <a:rPr lang="en-US" sz="3717" b="1" kern="0" spc="-112" dirty="0">
                <a:solidFill>
                  <a:srgbClr val="FFFFFF"/>
                </a:solidFill>
                <a:latin typeface="Inter" pitchFamily="34" charset="0"/>
                <a:ea typeface="Inter" pitchFamily="34" charset="-122"/>
                <a:cs typeface="Inter" pitchFamily="34" charset="-120"/>
              </a:rPr>
              <a:t>Arbeit und Finanzen</a:t>
            </a:r>
            <a:endParaRPr lang="en-US" sz="3717" dirty="0"/>
          </a:p>
        </p:txBody>
      </p:sp>
      <p:sp>
        <p:nvSpPr>
          <p:cNvPr id="6" name="Shape 3"/>
          <p:cNvSpPr/>
          <p:nvPr/>
        </p:nvSpPr>
        <p:spPr>
          <a:xfrm>
            <a:off x="2157532" y="4036219"/>
            <a:ext cx="10315218" cy="22860"/>
          </a:xfrm>
          <a:prstGeom prst="roundRect">
            <a:avLst>
              <a:gd name="adj" fmla="val 346946"/>
            </a:avLst>
          </a:prstGeom>
          <a:solidFill>
            <a:srgbClr val="2A1999"/>
          </a:solidFill>
          <a:ln/>
        </p:spPr>
      </p:sp>
      <p:sp>
        <p:nvSpPr>
          <p:cNvPr id="7" name="Shape 4"/>
          <p:cNvSpPr/>
          <p:nvPr/>
        </p:nvSpPr>
        <p:spPr>
          <a:xfrm>
            <a:off x="3364587" y="4036219"/>
            <a:ext cx="22860" cy="660916"/>
          </a:xfrm>
          <a:prstGeom prst="roundRect">
            <a:avLst>
              <a:gd name="adj" fmla="val 346946"/>
            </a:avLst>
          </a:prstGeom>
          <a:solidFill>
            <a:srgbClr val="2A1999"/>
          </a:solidFill>
          <a:ln/>
        </p:spPr>
      </p:sp>
      <p:sp>
        <p:nvSpPr>
          <p:cNvPr id="8" name="Shape 5"/>
          <p:cNvSpPr/>
          <p:nvPr/>
        </p:nvSpPr>
        <p:spPr>
          <a:xfrm>
            <a:off x="3163610" y="3823811"/>
            <a:ext cx="424815" cy="424815"/>
          </a:xfrm>
          <a:prstGeom prst="roundRect">
            <a:avLst>
              <a:gd name="adj" fmla="val 18670"/>
            </a:avLst>
          </a:prstGeom>
          <a:solidFill>
            <a:srgbClr val="110080"/>
          </a:solidFill>
          <a:ln w="7620">
            <a:solidFill>
              <a:srgbClr val="2A1999"/>
            </a:solidFill>
            <a:prstDash val="solid"/>
          </a:ln>
        </p:spPr>
      </p:sp>
      <p:sp>
        <p:nvSpPr>
          <p:cNvPr id="9" name="Text 6"/>
          <p:cNvSpPr/>
          <p:nvPr/>
        </p:nvSpPr>
        <p:spPr>
          <a:xfrm>
            <a:off x="3319224" y="3894534"/>
            <a:ext cx="113586" cy="283250"/>
          </a:xfrm>
          <a:prstGeom prst="rect">
            <a:avLst/>
          </a:prstGeom>
          <a:noFill/>
          <a:ln/>
        </p:spPr>
        <p:txBody>
          <a:bodyPr wrap="none" rtlCol="0" anchor="t"/>
          <a:lstStyle/>
          <a:p>
            <a:pPr marL="0" indent="0" algn="ctr">
              <a:lnSpc>
                <a:spcPts val="2230"/>
              </a:lnSpc>
              <a:buNone/>
            </a:pPr>
            <a:r>
              <a:rPr lang="en-US" sz="2230" b="1" kern="0" spc="-67" dirty="0">
                <a:solidFill>
                  <a:srgbClr val="E5E0DF"/>
                </a:solidFill>
                <a:latin typeface="Inter" pitchFamily="34" charset="0"/>
                <a:ea typeface="Inter" pitchFamily="34" charset="-122"/>
                <a:cs typeface="Inter" pitchFamily="34" charset="-120"/>
              </a:rPr>
              <a:t>1</a:t>
            </a:r>
            <a:endParaRPr lang="en-US" sz="2230" dirty="0"/>
          </a:p>
        </p:txBody>
      </p:sp>
      <p:sp>
        <p:nvSpPr>
          <p:cNvPr id="10" name="Text 7"/>
          <p:cNvSpPr/>
          <p:nvPr/>
        </p:nvSpPr>
        <p:spPr>
          <a:xfrm>
            <a:off x="2346365" y="4885968"/>
            <a:ext cx="2059424" cy="295037"/>
          </a:xfrm>
          <a:prstGeom prst="rect">
            <a:avLst/>
          </a:prstGeom>
          <a:noFill/>
          <a:ln/>
        </p:spPr>
        <p:txBody>
          <a:bodyPr wrap="none" rtlCol="0" anchor="t"/>
          <a:lstStyle/>
          <a:p>
            <a:pPr marL="0" indent="0" algn="ctr">
              <a:lnSpc>
                <a:spcPts val="2323"/>
              </a:lnSpc>
              <a:buNone/>
            </a:pPr>
            <a:r>
              <a:rPr lang="en-US" sz="1859" b="1" kern="0" spc="-56" dirty="0">
                <a:solidFill>
                  <a:srgbClr val="E5E0DF"/>
                </a:solidFill>
                <a:latin typeface="Inter" pitchFamily="34" charset="0"/>
                <a:ea typeface="Inter" pitchFamily="34" charset="-122"/>
                <a:cs typeface="Inter" pitchFamily="34" charset="-120"/>
              </a:rPr>
              <a:t>Arbeitsmarkt</a:t>
            </a:r>
            <a:endParaRPr lang="en-US" sz="1859" dirty="0"/>
          </a:p>
        </p:txBody>
      </p:sp>
      <p:sp>
        <p:nvSpPr>
          <p:cNvPr id="11" name="Text 8"/>
          <p:cNvSpPr/>
          <p:nvPr/>
        </p:nvSpPr>
        <p:spPr>
          <a:xfrm>
            <a:off x="2346365" y="5294233"/>
            <a:ext cx="2059424" cy="2416493"/>
          </a:xfrm>
          <a:prstGeom prst="rect">
            <a:avLst/>
          </a:prstGeom>
          <a:noFill/>
          <a:ln/>
        </p:spPr>
        <p:txBody>
          <a:bodyPr wrap="square" rtlCol="0" anchor="t"/>
          <a:lstStyle/>
          <a:p>
            <a:pPr marL="0" indent="0" algn="ctr">
              <a:lnSpc>
                <a:spcPts val="2379"/>
              </a:lnSpc>
              <a:buNone/>
            </a:pPr>
            <a:r>
              <a:rPr lang="en-US" sz="1487" kern="0" spc="-30" dirty="0">
                <a:solidFill>
                  <a:srgbClr val="E5E0DF"/>
                </a:solidFill>
                <a:latin typeface="Inter" pitchFamily="34" charset="0"/>
                <a:ea typeface="Inter" pitchFamily="34" charset="-122"/>
                <a:cs typeface="Inter" pitchFamily="34" charset="-120"/>
              </a:rPr>
              <a:t>Die Politik setzt sich für einen stabilen Arbeitsmarkt mit ausreichend Arbeitsplätzen und fairen Arbeitsbedingungen ein.</a:t>
            </a:r>
            <a:endParaRPr lang="en-US" sz="1487" dirty="0"/>
          </a:p>
        </p:txBody>
      </p:sp>
      <p:sp>
        <p:nvSpPr>
          <p:cNvPr id="12" name="Shape 9"/>
          <p:cNvSpPr/>
          <p:nvPr/>
        </p:nvSpPr>
        <p:spPr>
          <a:xfrm>
            <a:off x="5990630" y="4036219"/>
            <a:ext cx="22860" cy="660916"/>
          </a:xfrm>
          <a:prstGeom prst="roundRect">
            <a:avLst>
              <a:gd name="adj" fmla="val 346946"/>
            </a:avLst>
          </a:prstGeom>
          <a:solidFill>
            <a:srgbClr val="2A1999"/>
          </a:solidFill>
          <a:ln/>
        </p:spPr>
      </p:sp>
      <p:sp>
        <p:nvSpPr>
          <p:cNvPr id="13" name="Shape 10"/>
          <p:cNvSpPr/>
          <p:nvPr/>
        </p:nvSpPr>
        <p:spPr>
          <a:xfrm>
            <a:off x="5789652" y="3823811"/>
            <a:ext cx="424815" cy="424815"/>
          </a:xfrm>
          <a:prstGeom prst="roundRect">
            <a:avLst>
              <a:gd name="adj" fmla="val 18670"/>
            </a:avLst>
          </a:prstGeom>
          <a:solidFill>
            <a:srgbClr val="110080"/>
          </a:solidFill>
          <a:ln w="7620">
            <a:solidFill>
              <a:srgbClr val="2A1999"/>
            </a:solidFill>
            <a:prstDash val="solid"/>
          </a:ln>
        </p:spPr>
      </p:sp>
      <p:sp>
        <p:nvSpPr>
          <p:cNvPr id="14" name="Text 11"/>
          <p:cNvSpPr/>
          <p:nvPr/>
        </p:nvSpPr>
        <p:spPr>
          <a:xfrm>
            <a:off x="5917049" y="3894534"/>
            <a:ext cx="169902" cy="283250"/>
          </a:xfrm>
          <a:prstGeom prst="rect">
            <a:avLst/>
          </a:prstGeom>
          <a:noFill/>
          <a:ln/>
        </p:spPr>
        <p:txBody>
          <a:bodyPr wrap="none" rtlCol="0" anchor="t"/>
          <a:lstStyle/>
          <a:p>
            <a:pPr marL="0" indent="0" algn="ctr">
              <a:lnSpc>
                <a:spcPts val="2230"/>
              </a:lnSpc>
              <a:buNone/>
            </a:pPr>
            <a:r>
              <a:rPr lang="en-US" sz="2230" b="1" kern="0" spc="-67" dirty="0">
                <a:solidFill>
                  <a:srgbClr val="E5E0DF"/>
                </a:solidFill>
                <a:latin typeface="Inter" pitchFamily="34" charset="0"/>
                <a:ea typeface="Inter" pitchFamily="34" charset="-122"/>
                <a:cs typeface="Inter" pitchFamily="34" charset="-120"/>
              </a:rPr>
              <a:t>2</a:t>
            </a:r>
            <a:endParaRPr lang="en-US" sz="2230" dirty="0"/>
          </a:p>
        </p:txBody>
      </p:sp>
      <p:sp>
        <p:nvSpPr>
          <p:cNvPr id="15" name="Text 12"/>
          <p:cNvSpPr/>
          <p:nvPr/>
        </p:nvSpPr>
        <p:spPr>
          <a:xfrm>
            <a:off x="4972288" y="4885968"/>
            <a:ext cx="2059543" cy="295037"/>
          </a:xfrm>
          <a:prstGeom prst="rect">
            <a:avLst/>
          </a:prstGeom>
          <a:noFill/>
          <a:ln/>
        </p:spPr>
        <p:txBody>
          <a:bodyPr wrap="none" rtlCol="0" anchor="t"/>
          <a:lstStyle/>
          <a:p>
            <a:pPr marL="0" indent="0" algn="ctr">
              <a:lnSpc>
                <a:spcPts val="2323"/>
              </a:lnSpc>
              <a:buNone/>
            </a:pPr>
            <a:r>
              <a:rPr lang="en-US" sz="1859" b="1" kern="0" spc="-56" dirty="0">
                <a:solidFill>
                  <a:srgbClr val="E5E0DF"/>
                </a:solidFill>
                <a:latin typeface="Inter" pitchFamily="34" charset="0"/>
                <a:ea typeface="Inter" pitchFamily="34" charset="-122"/>
                <a:cs typeface="Inter" pitchFamily="34" charset="-120"/>
              </a:rPr>
              <a:t>Bildungspolitik</a:t>
            </a:r>
            <a:endParaRPr lang="en-US" sz="1859" dirty="0"/>
          </a:p>
        </p:txBody>
      </p:sp>
      <p:sp>
        <p:nvSpPr>
          <p:cNvPr id="16" name="Text 13"/>
          <p:cNvSpPr/>
          <p:nvPr/>
        </p:nvSpPr>
        <p:spPr>
          <a:xfrm>
            <a:off x="4972288" y="5294233"/>
            <a:ext cx="2059543" cy="2114431"/>
          </a:xfrm>
          <a:prstGeom prst="rect">
            <a:avLst/>
          </a:prstGeom>
          <a:noFill/>
          <a:ln/>
        </p:spPr>
        <p:txBody>
          <a:bodyPr wrap="square" rtlCol="0" anchor="t"/>
          <a:lstStyle/>
          <a:p>
            <a:pPr marL="0" indent="0" algn="ctr">
              <a:lnSpc>
                <a:spcPts val="2379"/>
              </a:lnSpc>
              <a:buNone/>
            </a:pPr>
            <a:r>
              <a:rPr lang="en-US" sz="1487" kern="0" spc="-30" dirty="0">
                <a:solidFill>
                  <a:srgbClr val="E5E0DF"/>
                </a:solidFill>
                <a:latin typeface="Inter" pitchFamily="34" charset="0"/>
                <a:ea typeface="Inter" pitchFamily="34" charset="-122"/>
                <a:cs typeface="Inter" pitchFamily="34" charset="-120"/>
              </a:rPr>
              <a:t>Investitionen in Bildung und Qualifizierung sind entscheidend für den Erfolg am Arbeitsmarkt und den technologischen Fortschritt.</a:t>
            </a:r>
            <a:endParaRPr lang="en-US" sz="1487" dirty="0"/>
          </a:p>
        </p:txBody>
      </p:sp>
      <p:sp>
        <p:nvSpPr>
          <p:cNvPr id="17" name="Shape 14"/>
          <p:cNvSpPr/>
          <p:nvPr/>
        </p:nvSpPr>
        <p:spPr>
          <a:xfrm>
            <a:off x="8616672" y="4036219"/>
            <a:ext cx="22860" cy="660916"/>
          </a:xfrm>
          <a:prstGeom prst="roundRect">
            <a:avLst>
              <a:gd name="adj" fmla="val 346946"/>
            </a:avLst>
          </a:prstGeom>
          <a:solidFill>
            <a:srgbClr val="2A1999"/>
          </a:solidFill>
          <a:ln/>
        </p:spPr>
      </p:sp>
      <p:sp>
        <p:nvSpPr>
          <p:cNvPr id="18" name="Shape 15"/>
          <p:cNvSpPr/>
          <p:nvPr/>
        </p:nvSpPr>
        <p:spPr>
          <a:xfrm>
            <a:off x="8415695" y="3823811"/>
            <a:ext cx="424815" cy="424815"/>
          </a:xfrm>
          <a:prstGeom prst="roundRect">
            <a:avLst>
              <a:gd name="adj" fmla="val 18670"/>
            </a:avLst>
          </a:prstGeom>
          <a:solidFill>
            <a:srgbClr val="110080"/>
          </a:solidFill>
          <a:ln w="7620">
            <a:solidFill>
              <a:srgbClr val="2A1999"/>
            </a:solidFill>
            <a:prstDash val="solid"/>
          </a:ln>
        </p:spPr>
      </p:sp>
      <p:sp>
        <p:nvSpPr>
          <p:cNvPr id="19" name="Text 16"/>
          <p:cNvSpPr/>
          <p:nvPr/>
        </p:nvSpPr>
        <p:spPr>
          <a:xfrm>
            <a:off x="8540948" y="3894534"/>
            <a:ext cx="174308" cy="283250"/>
          </a:xfrm>
          <a:prstGeom prst="rect">
            <a:avLst/>
          </a:prstGeom>
          <a:noFill/>
          <a:ln/>
        </p:spPr>
        <p:txBody>
          <a:bodyPr wrap="none" rtlCol="0" anchor="t"/>
          <a:lstStyle/>
          <a:p>
            <a:pPr marL="0" indent="0" algn="ctr">
              <a:lnSpc>
                <a:spcPts val="2230"/>
              </a:lnSpc>
              <a:buNone/>
            </a:pPr>
            <a:r>
              <a:rPr lang="en-US" sz="2230" b="1" kern="0" spc="-67" dirty="0">
                <a:solidFill>
                  <a:srgbClr val="E5E0DF"/>
                </a:solidFill>
                <a:latin typeface="Inter" pitchFamily="34" charset="0"/>
                <a:ea typeface="Inter" pitchFamily="34" charset="-122"/>
                <a:cs typeface="Inter" pitchFamily="34" charset="-120"/>
              </a:rPr>
              <a:t>3</a:t>
            </a:r>
            <a:endParaRPr lang="en-US" sz="2230" dirty="0"/>
          </a:p>
        </p:txBody>
      </p:sp>
      <p:sp>
        <p:nvSpPr>
          <p:cNvPr id="20" name="Text 17"/>
          <p:cNvSpPr/>
          <p:nvPr/>
        </p:nvSpPr>
        <p:spPr>
          <a:xfrm>
            <a:off x="7598331" y="4885968"/>
            <a:ext cx="2059543" cy="295037"/>
          </a:xfrm>
          <a:prstGeom prst="rect">
            <a:avLst/>
          </a:prstGeom>
          <a:noFill/>
          <a:ln/>
        </p:spPr>
        <p:txBody>
          <a:bodyPr wrap="none" rtlCol="0" anchor="t"/>
          <a:lstStyle/>
          <a:p>
            <a:pPr marL="0" indent="0" algn="ctr">
              <a:lnSpc>
                <a:spcPts val="2323"/>
              </a:lnSpc>
              <a:buNone/>
            </a:pPr>
            <a:r>
              <a:rPr lang="en-US" sz="1859" b="1" kern="0" spc="-56" dirty="0">
                <a:solidFill>
                  <a:srgbClr val="E5E0DF"/>
                </a:solidFill>
                <a:latin typeface="Inter" pitchFamily="34" charset="0"/>
                <a:ea typeface="Inter" pitchFamily="34" charset="-122"/>
                <a:cs typeface="Inter" pitchFamily="34" charset="-120"/>
              </a:rPr>
              <a:t>Finanzpolitik</a:t>
            </a:r>
            <a:endParaRPr lang="en-US" sz="1859" dirty="0"/>
          </a:p>
        </p:txBody>
      </p:sp>
      <p:sp>
        <p:nvSpPr>
          <p:cNvPr id="21" name="Text 18"/>
          <p:cNvSpPr/>
          <p:nvPr/>
        </p:nvSpPr>
        <p:spPr>
          <a:xfrm>
            <a:off x="7598331" y="5294233"/>
            <a:ext cx="2059543" cy="1510308"/>
          </a:xfrm>
          <a:prstGeom prst="rect">
            <a:avLst/>
          </a:prstGeom>
          <a:noFill/>
          <a:ln/>
        </p:spPr>
        <p:txBody>
          <a:bodyPr wrap="square" rtlCol="0" anchor="t"/>
          <a:lstStyle/>
          <a:p>
            <a:pPr marL="0" indent="0" algn="ctr">
              <a:lnSpc>
                <a:spcPts val="2379"/>
              </a:lnSpc>
              <a:buNone/>
            </a:pPr>
            <a:r>
              <a:rPr lang="en-US" sz="1487" kern="0" spc="-30" dirty="0">
                <a:solidFill>
                  <a:srgbClr val="E5E0DF"/>
                </a:solidFill>
                <a:latin typeface="Inter" pitchFamily="34" charset="0"/>
                <a:ea typeface="Inter" pitchFamily="34" charset="-122"/>
                <a:cs typeface="Inter" pitchFamily="34" charset="-120"/>
              </a:rPr>
              <a:t>Eine solide Finanzpolitik sorgt für eine gesunde Entwicklung der Wirtschaft und schützt vor Krisen.</a:t>
            </a:r>
            <a:endParaRPr lang="en-US" sz="1487" dirty="0"/>
          </a:p>
        </p:txBody>
      </p:sp>
      <p:sp>
        <p:nvSpPr>
          <p:cNvPr id="22" name="Shape 19"/>
          <p:cNvSpPr/>
          <p:nvPr/>
        </p:nvSpPr>
        <p:spPr>
          <a:xfrm>
            <a:off x="11242715" y="4036219"/>
            <a:ext cx="22860" cy="660916"/>
          </a:xfrm>
          <a:prstGeom prst="roundRect">
            <a:avLst>
              <a:gd name="adj" fmla="val 346946"/>
            </a:avLst>
          </a:prstGeom>
          <a:solidFill>
            <a:srgbClr val="2A1999"/>
          </a:solidFill>
          <a:ln/>
        </p:spPr>
      </p:sp>
      <p:sp>
        <p:nvSpPr>
          <p:cNvPr id="23" name="Shape 20"/>
          <p:cNvSpPr/>
          <p:nvPr/>
        </p:nvSpPr>
        <p:spPr>
          <a:xfrm>
            <a:off x="11041737" y="3823811"/>
            <a:ext cx="424815" cy="424815"/>
          </a:xfrm>
          <a:prstGeom prst="roundRect">
            <a:avLst>
              <a:gd name="adj" fmla="val 18670"/>
            </a:avLst>
          </a:prstGeom>
          <a:solidFill>
            <a:srgbClr val="110080"/>
          </a:solidFill>
          <a:ln w="7620">
            <a:solidFill>
              <a:srgbClr val="2A1999"/>
            </a:solidFill>
            <a:prstDash val="solid"/>
          </a:ln>
        </p:spPr>
      </p:sp>
      <p:sp>
        <p:nvSpPr>
          <p:cNvPr id="24" name="Text 21"/>
          <p:cNvSpPr/>
          <p:nvPr/>
        </p:nvSpPr>
        <p:spPr>
          <a:xfrm>
            <a:off x="11162586" y="3894534"/>
            <a:ext cx="182999" cy="283250"/>
          </a:xfrm>
          <a:prstGeom prst="rect">
            <a:avLst/>
          </a:prstGeom>
          <a:noFill/>
          <a:ln/>
        </p:spPr>
        <p:txBody>
          <a:bodyPr wrap="none" rtlCol="0" anchor="t"/>
          <a:lstStyle/>
          <a:p>
            <a:pPr marL="0" indent="0" algn="ctr">
              <a:lnSpc>
                <a:spcPts val="2230"/>
              </a:lnSpc>
              <a:buNone/>
            </a:pPr>
            <a:r>
              <a:rPr lang="en-US" sz="2230" b="1" kern="0" spc="-67" dirty="0">
                <a:solidFill>
                  <a:srgbClr val="E5E0DF"/>
                </a:solidFill>
                <a:latin typeface="Inter" pitchFamily="34" charset="0"/>
                <a:ea typeface="Inter" pitchFamily="34" charset="-122"/>
                <a:cs typeface="Inter" pitchFamily="34" charset="-120"/>
              </a:rPr>
              <a:t>4</a:t>
            </a:r>
            <a:endParaRPr lang="en-US" sz="2230" dirty="0"/>
          </a:p>
        </p:txBody>
      </p:sp>
      <p:sp>
        <p:nvSpPr>
          <p:cNvPr id="25" name="Text 22"/>
          <p:cNvSpPr/>
          <p:nvPr/>
        </p:nvSpPr>
        <p:spPr>
          <a:xfrm>
            <a:off x="10224373" y="4885968"/>
            <a:ext cx="2059543" cy="295037"/>
          </a:xfrm>
          <a:prstGeom prst="rect">
            <a:avLst/>
          </a:prstGeom>
          <a:noFill/>
          <a:ln/>
        </p:spPr>
        <p:txBody>
          <a:bodyPr wrap="none" rtlCol="0" anchor="t"/>
          <a:lstStyle/>
          <a:p>
            <a:pPr marL="0" indent="0" algn="ctr">
              <a:lnSpc>
                <a:spcPts val="2323"/>
              </a:lnSpc>
              <a:buNone/>
            </a:pPr>
            <a:r>
              <a:rPr lang="en-US" sz="1859" b="1" kern="0" spc="-56" dirty="0">
                <a:solidFill>
                  <a:srgbClr val="E5E0DF"/>
                </a:solidFill>
                <a:latin typeface="Inter" pitchFamily="34" charset="0"/>
                <a:ea typeface="Inter" pitchFamily="34" charset="-122"/>
                <a:cs typeface="Inter" pitchFamily="34" charset="-120"/>
              </a:rPr>
              <a:t>Soziale Sicherung</a:t>
            </a:r>
            <a:endParaRPr lang="en-US" sz="1859" dirty="0"/>
          </a:p>
        </p:txBody>
      </p:sp>
      <p:sp>
        <p:nvSpPr>
          <p:cNvPr id="26" name="Text 23"/>
          <p:cNvSpPr/>
          <p:nvPr/>
        </p:nvSpPr>
        <p:spPr>
          <a:xfrm>
            <a:off x="10224373" y="5294233"/>
            <a:ext cx="2059543" cy="2114431"/>
          </a:xfrm>
          <a:prstGeom prst="rect">
            <a:avLst/>
          </a:prstGeom>
          <a:noFill/>
          <a:ln/>
        </p:spPr>
        <p:txBody>
          <a:bodyPr wrap="square" rtlCol="0" anchor="t"/>
          <a:lstStyle/>
          <a:p>
            <a:pPr marL="0" indent="0" algn="ctr">
              <a:lnSpc>
                <a:spcPts val="2379"/>
              </a:lnSpc>
              <a:buNone/>
            </a:pPr>
            <a:r>
              <a:rPr lang="en-US" sz="1487" kern="0" spc="-30" dirty="0">
                <a:solidFill>
                  <a:srgbClr val="E5E0DF"/>
                </a:solidFill>
                <a:latin typeface="Inter" pitchFamily="34" charset="0"/>
                <a:ea typeface="Inter" pitchFamily="34" charset="-122"/>
                <a:cs typeface="Inter" pitchFamily="34" charset="-120"/>
              </a:rPr>
              <a:t>Die Politik stellt ein soziales Netz für Menschen bereit, die in Not sind, zum Beispiel durch Arbeitslosengeld oder Krankenversicherung.</a:t>
            </a:r>
            <a:endParaRPr lang="en-US" sz="1487"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116479" y="1356360"/>
            <a:ext cx="4500920" cy="562570"/>
          </a:xfrm>
          <a:prstGeom prst="rect">
            <a:avLst/>
          </a:prstGeom>
          <a:noFill/>
          <a:ln/>
        </p:spPr>
        <p:txBody>
          <a:bodyPr wrap="none" rtlCol="0" anchor="t"/>
          <a:lstStyle/>
          <a:p>
            <a:pPr marL="0" indent="0">
              <a:lnSpc>
                <a:spcPts val="4430"/>
              </a:lnSpc>
              <a:buNone/>
            </a:pPr>
            <a:r>
              <a:rPr lang="en-US" sz="3544" b="1" kern="0" spc="-106" dirty="0">
                <a:solidFill>
                  <a:srgbClr val="FFFFFF"/>
                </a:solidFill>
                <a:latin typeface="Inter" pitchFamily="34" charset="0"/>
                <a:ea typeface="Inter" pitchFamily="34" charset="-122"/>
                <a:cs typeface="Inter" pitchFamily="34" charset="-120"/>
              </a:rPr>
              <a:t>Politisches Soziales</a:t>
            </a:r>
            <a:endParaRPr lang="en-US" sz="3544" dirty="0"/>
          </a:p>
        </p:txBody>
      </p:sp>
      <p:sp>
        <p:nvSpPr>
          <p:cNvPr id="6" name="Shape 3"/>
          <p:cNvSpPr/>
          <p:nvPr/>
        </p:nvSpPr>
        <p:spPr>
          <a:xfrm>
            <a:off x="6116479" y="2188964"/>
            <a:ext cx="7883842" cy="4684276"/>
          </a:xfrm>
          <a:prstGeom prst="roundRect">
            <a:avLst>
              <a:gd name="adj" fmla="val 1614"/>
            </a:avLst>
          </a:prstGeom>
          <a:noFill/>
          <a:ln w="7620">
            <a:solidFill>
              <a:srgbClr val="FFFFFF">
                <a:alpha val="24000"/>
              </a:srgbClr>
            </a:solidFill>
            <a:prstDash val="solid"/>
          </a:ln>
        </p:spPr>
      </p:sp>
      <p:sp>
        <p:nvSpPr>
          <p:cNvPr id="7" name="Shape 4"/>
          <p:cNvSpPr/>
          <p:nvPr/>
        </p:nvSpPr>
        <p:spPr>
          <a:xfrm>
            <a:off x="6124099" y="2196584"/>
            <a:ext cx="7868603" cy="1095256"/>
          </a:xfrm>
          <a:prstGeom prst="rect">
            <a:avLst/>
          </a:prstGeom>
          <a:solidFill>
            <a:srgbClr val="FFFFFF">
              <a:alpha val="4000"/>
            </a:srgbClr>
          </a:solidFill>
          <a:ln/>
        </p:spPr>
      </p:sp>
      <p:sp>
        <p:nvSpPr>
          <p:cNvPr id="8" name="Text 5"/>
          <p:cNvSpPr/>
          <p:nvPr/>
        </p:nvSpPr>
        <p:spPr>
          <a:xfrm>
            <a:off x="6304121" y="2312194"/>
            <a:ext cx="3570446" cy="288012"/>
          </a:xfrm>
          <a:prstGeom prst="rect">
            <a:avLst/>
          </a:prstGeom>
          <a:noFill/>
          <a:ln/>
        </p:spPr>
        <p:txBody>
          <a:bodyPr wrap="none" rtlCol="0" anchor="t"/>
          <a:lstStyle/>
          <a:p>
            <a:pPr marL="0" indent="0">
              <a:lnSpc>
                <a:spcPts val="2268"/>
              </a:lnSpc>
              <a:buNone/>
            </a:pPr>
            <a:r>
              <a:rPr lang="en-US" sz="1418" kern="0" spc="-28" dirty="0">
                <a:solidFill>
                  <a:srgbClr val="E5E0DF"/>
                </a:solidFill>
                <a:latin typeface="Inter" pitchFamily="34" charset="0"/>
                <a:ea typeface="Inter" pitchFamily="34" charset="-122"/>
                <a:cs typeface="Inter" pitchFamily="34" charset="-120"/>
              </a:rPr>
              <a:t>Gerechtigkeit</a:t>
            </a:r>
            <a:endParaRPr lang="en-US" sz="1418" dirty="0"/>
          </a:p>
        </p:txBody>
      </p:sp>
      <p:sp>
        <p:nvSpPr>
          <p:cNvPr id="9" name="Text 6"/>
          <p:cNvSpPr/>
          <p:nvPr/>
        </p:nvSpPr>
        <p:spPr>
          <a:xfrm>
            <a:off x="10242233" y="2312194"/>
            <a:ext cx="3570446" cy="864037"/>
          </a:xfrm>
          <a:prstGeom prst="rect">
            <a:avLst/>
          </a:prstGeom>
          <a:noFill/>
          <a:ln/>
        </p:spPr>
        <p:txBody>
          <a:bodyPr wrap="square" rtlCol="0" anchor="t"/>
          <a:lstStyle/>
          <a:p>
            <a:pPr marL="0" indent="0">
              <a:lnSpc>
                <a:spcPts val="2268"/>
              </a:lnSpc>
              <a:buNone/>
            </a:pPr>
            <a:r>
              <a:rPr lang="en-US" sz="1418" kern="0" spc="-28" dirty="0">
                <a:solidFill>
                  <a:srgbClr val="E5E0DF"/>
                </a:solidFill>
                <a:latin typeface="Inter" pitchFamily="34" charset="0"/>
                <a:ea typeface="Inter" pitchFamily="34" charset="-122"/>
                <a:cs typeface="Inter" pitchFamily="34" charset="-120"/>
              </a:rPr>
              <a:t>Die Politik strebt nach einer gerechten Gesellschaft, in der alle Menschen gleiche Chancen haben.</a:t>
            </a:r>
            <a:endParaRPr lang="en-US" sz="1418" dirty="0"/>
          </a:p>
        </p:txBody>
      </p:sp>
      <p:sp>
        <p:nvSpPr>
          <p:cNvPr id="10" name="Shape 7"/>
          <p:cNvSpPr/>
          <p:nvPr/>
        </p:nvSpPr>
        <p:spPr>
          <a:xfrm>
            <a:off x="6124099" y="3291840"/>
            <a:ext cx="7868603" cy="1383268"/>
          </a:xfrm>
          <a:prstGeom prst="rect">
            <a:avLst/>
          </a:prstGeom>
          <a:solidFill>
            <a:srgbClr val="000000">
              <a:alpha val="4000"/>
            </a:srgbClr>
          </a:solidFill>
          <a:ln/>
        </p:spPr>
      </p:sp>
      <p:sp>
        <p:nvSpPr>
          <p:cNvPr id="11" name="Text 8"/>
          <p:cNvSpPr/>
          <p:nvPr/>
        </p:nvSpPr>
        <p:spPr>
          <a:xfrm>
            <a:off x="6304121" y="3407450"/>
            <a:ext cx="3570446" cy="288012"/>
          </a:xfrm>
          <a:prstGeom prst="rect">
            <a:avLst/>
          </a:prstGeom>
          <a:noFill/>
          <a:ln/>
        </p:spPr>
        <p:txBody>
          <a:bodyPr wrap="none" rtlCol="0" anchor="t"/>
          <a:lstStyle/>
          <a:p>
            <a:pPr marL="0" indent="0">
              <a:lnSpc>
                <a:spcPts val="2268"/>
              </a:lnSpc>
              <a:buNone/>
            </a:pPr>
            <a:r>
              <a:rPr lang="en-US" sz="1418" kern="0" spc="-28" dirty="0">
                <a:solidFill>
                  <a:srgbClr val="E5E0DF"/>
                </a:solidFill>
                <a:latin typeface="Inter" pitchFamily="34" charset="0"/>
                <a:ea typeface="Inter" pitchFamily="34" charset="-122"/>
                <a:cs typeface="Inter" pitchFamily="34" charset="-120"/>
              </a:rPr>
              <a:t>Soziale Sicherheit</a:t>
            </a:r>
            <a:endParaRPr lang="en-US" sz="1418" dirty="0"/>
          </a:p>
        </p:txBody>
      </p:sp>
      <p:sp>
        <p:nvSpPr>
          <p:cNvPr id="12" name="Text 9"/>
          <p:cNvSpPr/>
          <p:nvPr/>
        </p:nvSpPr>
        <p:spPr>
          <a:xfrm>
            <a:off x="10242233" y="3407450"/>
            <a:ext cx="3570446" cy="1152049"/>
          </a:xfrm>
          <a:prstGeom prst="rect">
            <a:avLst/>
          </a:prstGeom>
          <a:noFill/>
          <a:ln/>
        </p:spPr>
        <p:txBody>
          <a:bodyPr wrap="square" rtlCol="0" anchor="t"/>
          <a:lstStyle/>
          <a:p>
            <a:pPr marL="0" indent="0">
              <a:lnSpc>
                <a:spcPts val="2268"/>
              </a:lnSpc>
              <a:buNone/>
            </a:pPr>
            <a:r>
              <a:rPr lang="en-US" sz="1418" kern="0" spc="-28" dirty="0">
                <a:solidFill>
                  <a:srgbClr val="E5E0DF"/>
                </a:solidFill>
                <a:latin typeface="Inter" pitchFamily="34" charset="0"/>
                <a:ea typeface="Inter" pitchFamily="34" charset="-122"/>
                <a:cs typeface="Inter" pitchFamily="34" charset="-120"/>
              </a:rPr>
              <a:t>Die Politik stellt ein soziales Netz für Menschen bereit, die in Not sind, zum Beispiel durch Altersversorgung oder Kindergeld.</a:t>
            </a:r>
            <a:endParaRPr lang="en-US" sz="1418" dirty="0"/>
          </a:p>
        </p:txBody>
      </p:sp>
      <p:sp>
        <p:nvSpPr>
          <p:cNvPr id="13" name="Shape 10"/>
          <p:cNvSpPr/>
          <p:nvPr/>
        </p:nvSpPr>
        <p:spPr>
          <a:xfrm>
            <a:off x="6124099" y="4675108"/>
            <a:ext cx="7868603" cy="1095256"/>
          </a:xfrm>
          <a:prstGeom prst="rect">
            <a:avLst/>
          </a:prstGeom>
          <a:solidFill>
            <a:srgbClr val="FFFFFF">
              <a:alpha val="4000"/>
            </a:srgbClr>
          </a:solidFill>
          <a:ln/>
        </p:spPr>
      </p:sp>
      <p:sp>
        <p:nvSpPr>
          <p:cNvPr id="14" name="Text 11"/>
          <p:cNvSpPr/>
          <p:nvPr/>
        </p:nvSpPr>
        <p:spPr>
          <a:xfrm>
            <a:off x="6304121" y="4790718"/>
            <a:ext cx="3570446" cy="288012"/>
          </a:xfrm>
          <a:prstGeom prst="rect">
            <a:avLst/>
          </a:prstGeom>
          <a:noFill/>
          <a:ln/>
        </p:spPr>
        <p:txBody>
          <a:bodyPr wrap="none" rtlCol="0" anchor="t"/>
          <a:lstStyle/>
          <a:p>
            <a:pPr marL="0" indent="0">
              <a:lnSpc>
                <a:spcPts val="2268"/>
              </a:lnSpc>
              <a:buNone/>
            </a:pPr>
            <a:r>
              <a:rPr lang="en-US" sz="1418" kern="0" spc="-28" dirty="0">
                <a:solidFill>
                  <a:srgbClr val="E5E0DF"/>
                </a:solidFill>
                <a:latin typeface="Inter" pitchFamily="34" charset="0"/>
                <a:ea typeface="Inter" pitchFamily="34" charset="-122"/>
                <a:cs typeface="Inter" pitchFamily="34" charset="-120"/>
              </a:rPr>
              <a:t>Gesundheitswesen</a:t>
            </a:r>
            <a:endParaRPr lang="en-US" sz="1418" dirty="0"/>
          </a:p>
        </p:txBody>
      </p:sp>
      <p:sp>
        <p:nvSpPr>
          <p:cNvPr id="15" name="Text 12"/>
          <p:cNvSpPr/>
          <p:nvPr/>
        </p:nvSpPr>
        <p:spPr>
          <a:xfrm>
            <a:off x="10242233" y="4790718"/>
            <a:ext cx="3570446" cy="864037"/>
          </a:xfrm>
          <a:prstGeom prst="rect">
            <a:avLst/>
          </a:prstGeom>
          <a:noFill/>
          <a:ln/>
        </p:spPr>
        <p:txBody>
          <a:bodyPr wrap="square" rtlCol="0" anchor="t"/>
          <a:lstStyle/>
          <a:p>
            <a:pPr marL="0" indent="0">
              <a:lnSpc>
                <a:spcPts val="2268"/>
              </a:lnSpc>
              <a:buNone/>
            </a:pPr>
            <a:r>
              <a:rPr lang="en-US" sz="1418" kern="0" spc="-28" dirty="0">
                <a:solidFill>
                  <a:srgbClr val="E5E0DF"/>
                </a:solidFill>
                <a:latin typeface="Inter" pitchFamily="34" charset="0"/>
                <a:ea typeface="Inter" pitchFamily="34" charset="-122"/>
                <a:cs typeface="Inter" pitchFamily="34" charset="-120"/>
              </a:rPr>
              <a:t>Die Politik sorgt für ein flächendeckendes und hochwertiges Gesundheitswesen, das allen Menschen zugänglich ist.</a:t>
            </a:r>
            <a:endParaRPr lang="en-US" sz="1418" dirty="0"/>
          </a:p>
        </p:txBody>
      </p:sp>
      <p:sp>
        <p:nvSpPr>
          <p:cNvPr id="16" name="Shape 13"/>
          <p:cNvSpPr/>
          <p:nvPr/>
        </p:nvSpPr>
        <p:spPr>
          <a:xfrm>
            <a:off x="6124099" y="5770364"/>
            <a:ext cx="7868603" cy="1095256"/>
          </a:xfrm>
          <a:prstGeom prst="rect">
            <a:avLst/>
          </a:prstGeom>
          <a:solidFill>
            <a:srgbClr val="000000">
              <a:alpha val="4000"/>
            </a:srgbClr>
          </a:solidFill>
          <a:ln/>
        </p:spPr>
      </p:sp>
      <p:sp>
        <p:nvSpPr>
          <p:cNvPr id="17" name="Text 14"/>
          <p:cNvSpPr/>
          <p:nvPr/>
        </p:nvSpPr>
        <p:spPr>
          <a:xfrm>
            <a:off x="6304121" y="5885974"/>
            <a:ext cx="3570446" cy="288012"/>
          </a:xfrm>
          <a:prstGeom prst="rect">
            <a:avLst/>
          </a:prstGeom>
          <a:noFill/>
          <a:ln/>
        </p:spPr>
        <p:txBody>
          <a:bodyPr wrap="none" rtlCol="0" anchor="t"/>
          <a:lstStyle/>
          <a:p>
            <a:pPr marL="0" indent="0">
              <a:lnSpc>
                <a:spcPts val="2268"/>
              </a:lnSpc>
              <a:buNone/>
            </a:pPr>
            <a:r>
              <a:rPr lang="en-US" sz="1418" kern="0" spc="-28" dirty="0">
                <a:solidFill>
                  <a:srgbClr val="E5E0DF"/>
                </a:solidFill>
                <a:latin typeface="Inter" pitchFamily="34" charset="0"/>
                <a:ea typeface="Inter" pitchFamily="34" charset="-122"/>
                <a:cs typeface="Inter" pitchFamily="34" charset="-120"/>
              </a:rPr>
              <a:t>Integration</a:t>
            </a:r>
            <a:endParaRPr lang="en-US" sz="1418" dirty="0"/>
          </a:p>
        </p:txBody>
      </p:sp>
      <p:sp>
        <p:nvSpPr>
          <p:cNvPr id="18" name="Text 15"/>
          <p:cNvSpPr/>
          <p:nvPr/>
        </p:nvSpPr>
        <p:spPr>
          <a:xfrm>
            <a:off x="10242233" y="5885974"/>
            <a:ext cx="3570446" cy="864037"/>
          </a:xfrm>
          <a:prstGeom prst="rect">
            <a:avLst/>
          </a:prstGeom>
          <a:noFill/>
          <a:ln/>
        </p:spPr>
        <p:txBody>
          <a:bodyPr wrap="square" rtlCol="0" anchor="t"/>
          <a:lstStyle/>
          <a:p>
            <a:pPr marL="0" indent="0">
              <a:lnSpc>
                <a:spcPts val="2268"/>
              </a:lnSpc>
              <a:buNone/>
            </a:pPr>
            <a:r>
              <a:rPr lang="en-US" sz="1418" kern="0" spc="-28" dirty="0">
                <a:solidFill>
                  <a:srgbClr val="E5E0DF"/>
                </a:solidFill>
                <a:latin typeface="Inter" pitchFamily="34" charset="0"/>
                <a:ea typeface="Inter" pitchFamily="34" charset="-122"/>
                <a:cs typeface="Inter" pitchFamily="34" charset="-120"/>
              </a:rPr>
              <a:t>Die Politik fördert die Integration von Migranten und Flüchtlingen in die Gesellschaft.</a:t>
            </a:r>
            <a:endParaRPr lang="en-US" sz="1418"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285309" y="628174"/>
            <a:ext cx="5707142" cy="713303"/>
          </a:xfrm>
          <a:prstGeom prst="rect">
            <a:avLst/>
          </a:prstGeom>
          <a:noFill/>
          <a:ln/>
        </p:spPr>
        <p:txBody>
          <a:bodyPr wrap="none" rtlCol="0" anchor="t"/>
          <a:lstStyle/>
          <a:p>
            <a:pPr marL="0" indent="0">
              <a:lnSpc>
                <a:spcPts val="5617"/>
              </a:lnSpc>
              <a:buNone/>
            </a:pPr>
            <a:r>
              <a:rPr lang="en-US" sz="4494" b="1" kern="0" spc="-135" dirty="0">
                <a:solidFill>
                  <a:srgbClr val="FFFFFF"/>
                </a:solidFill>
                <a:latin typeface="Inter" pitchFamily="34" charset="0"/>
                <a:ea typeface="Inter" pitchFamily="34" charset="-122"/>
                <a:cs typeface="Inter" pitchFamily="34" charset="-120"/>
              </a:rPr>
              <a:t>Familienpolitik</a:t>
            </a:r>
            <a:endParaRPr lang="en-US" sz="4494" dirty="0"/>
          </a:p>
        </p:txBody>
      </p:sp>
      <p:pic>
        <p:nvPicPr>
          <p:cNvPr id="6" name="Image 1" descr="preencoded.png"/>
          <p:cNvPicPr>
            <a:picLocks noChangeAspect="1"/>
          </p:cNvPicPr>
          <p:nvPr/>
        </p:nvPicPr>
        <p:blipFill>
          <a:blip r:embed="rId4"/>
          <a:stretch>
            <a:fillRect/>
          </a:stretch>
        </p:blipFill>
        <p:spPr>
          <a:xfrm>
            <a:off x="6285309" y="1683901"/>
            <a:ext cx="1141333" cy="2045613"/>
          </a:xfrm>
          <a:prstGeom prst="rect">
            <a:avLst/>
          </a:prstGeom>
        </p:spPr>
      </p:pic>
      <p:sp>
        <p:nvSpPr>
          <p:cNvPr id="7" name="Text 3"/>
          <p:cNvSpPr/>
          <p:nvPr/>
        </p:nvSpPr>
        <p:spPr>
          <a:xfrm>
            <a:off x="7769066" y="1912144"/>
            <a:ext cx="2853571" cy="356711"/>
          </a:xfrm>
          <a:prstGeom prst="rect">
            <a:avLst/>
          </a:prstGeom>
          <a:noFill/>
          <a:ln/>
        </p:spPr>
        <p:txBody>
          <a:bodyPr wrap="none" rtlCol="0" anchor="t"/>
          <a:lstStyle/>
          <a:p>
            <a:pPr marL="0" indent="0" algn="l">
              <a:lnSpc>
                <a:spcPts val="2809"/>
              </a:lnSpc>
              <a:buNone/>
            </a:pPr>
            <a:r>
              <a:rPr lang="en-US" sz="2247" b="1" kern="0" spc="-67" dirty="0">
                <a:solidFill>
                  <a:srgbClr val="E5E0DF"/>
                </a:solidFill>
                <a:latin typeface="Inter" pitchFamily="34" charset="0"/>
                <a:ea typeface="Inter" pitchFamily="34" charset="-122"/>
                <a:cs typeface="Inter" pitchFamily="34" charset="-120"/>
              </a:rPr>
              <a:t>Familienförderung</a:t>
            </a:r>
            <a:endParaRPr lang="en-US" sz="2247" dirty="0"/>
          </a:p>
        </p:txBody>
      </p:sp>
      <p:sp>
        <p:nvSpPr>
          <p:cNvPr id="8" name="Text 4"/>
          <p:cNvSpPr/>
          <p:nvPr/>
        </p:nvSpPr>
        <p:spPr>
          <a:xfrm>
            <a:off x="7769066" y="2405777"/>
            <a:ext cx="6062424" cy="1095494"/>
          </a:xfrm>
          <a:prstGeom prst="rect">
            <a:avLst/>
          </a:prstGeom>
          <a:noFill/>
          <a:ln/>
        </p:spPr>
        <p:txBody>
          <a:bodyPr wrap="square" rtlCol="0" anchor="t"/>
          <a:lstStyle/>
          <a:p>
            <a:pPr marL="0" indent="0" algn="l">
              <a:lnSpc>
                <a:spcPts val="2876"/>
              </a:lnSpc>
              <a:buNone/>
            </a:pPr>
            <a:r>
              <a:rPr lang="en-US" sz="1798" kern="0" spc="-36" dirty="0">
                <a:solidFill>
                  <a:srgbClr val="E5E0DF"/>
                </a:solidFill>
                <a:latin typeface="Inter" pitchFamily="34" charset="0"/>
                <a:ea typeface="Inter" pitchFamily="34" charset="-122"/>
                <a:cs typeface="Inter" pitchFamily="34" charset="-120"/>
              </a:rPr>
              <a:t>Die Politik unterstützt Familien durch verschiedene Maßnahmen, zum Beispiel durch Kindergeld, Elterngeld oder Familienzulagen.</a:t>
            </a:r>
            <a:endParaRPr lang="en-US" sz="1798" dirty="0"/>
          </a:p>
        </p:txBody>
      </p:sp>
      <p:pic>
        <p:nvPicPr>
          <p:cNvPr id="9" name="Image 2" descr="preencoded.png"/>
          <p:cNvPicPr>
            <a:picLocks noChangeAspect="1"/>
          </p:cNvPicPr>
          <p:nvPr/>
        </p:nvPicPr>
        <p:blipFill>
          <a:blip r:embed="rId5"/>
          <a:stretch>
            <a:fillRect/>
          </a:stretch>
        </p:blipFill>
        <p:spPr>
          <a:xfrm>
            <a:off x="6285309" y="3729514"/>
            <a:ext cx="1141333" cy="2045613"/>
          </a:xfrm>
          <a:prstGeom prst="rect">
            <a:avLst/>
          </a:prstGeom>
        </p:spPr>
      </p:pic>
      <p:sp>
        <p:nvSpPr>
          <p:cNvPr id="10" name="Text 5"/>
          <p:cNvSpPr/>
          <p:nvPr/>
        </p:nvSpPr>
        <p:spPr>
          <a:xfrm>
            <a:off x="7769066" y="3957757"/>
            <a:ext cx="2853571" cy="356711"/>
          </a:xfrm>
          <a:prstGeom prst="rect">
            <a:avLst/>
          </a:prstGeom>
          <a:noFill/>
          <a:ln/>
        </p:spPr>
        <p:txBody>
          <a:bodyPr wrap="none" rtlCol="0" anchor="t"/>
          <a:lstStyle/>
          <a:p>
            <a:pPr marL="0" indent="0" algn="l">
              <a:lnSpc>
                <a:spcPts val="2809"/>
              </a:lnSpc>
              <a:buNone/>
            </a:pPr>
            <a:r>
              <a:rPr lang="en-US" sz="2247" b="1" kern="0" spc="-67" dirty="0">
                <a:solidFill>
                  <a:srgbClr val="E5E0DF"/>
                </a:solidFill>
                <a:latin typeface="Inter" pitchFamily="34" charset="0"/>
                <a:ea typeface="Inter" pitchFamily="34" charset="-122"/>
                <a:cs typeface="Inter" pitchFamily="34" charset="-120"/>
              </a:rPr>
              <a:t>Vereinbarkeit</a:t>
            </a:r>
            <a:endParaRPr lang="en-US" sz="2247" dirty="0"/>
          </a:p>
        </p:txBody>
      </p:sp>
      <p:sp>
        <p:nvSpPr>
          <p:cNvPr id="11" name="Text 6"/>
          <p:cNvSpPr/>
          <p:nvPr/>
        </p:nvSpPr>
        <p:spPr>
          <a:xfrm>
            <a:off x="7769066" y="4451390"/>
            <a:ext cx="6062424" cy="1095494"/>
          </a:xfrm>
          <a:prstGeom prst="rect">
            <a:avLst/>
          </a:prstGeom>
          <a:noFill/>
          <a:ln/>
        </p:spPr>
        <p:txBody>
          <a:bodyPr wrap="square" rtlCol="0" anchor="t"/>
          <a:lstStyle/>
          <a:p>
            <a:pPr marL="0" indent="0" algn="l">
              <a:lnSpc>
                <a:spcPts val="2876"/>
              </a:lnSpc>
              <a:buNone/>
            </a:pPr>
            <a:r>
              <a:rPr lang="en-US" sz="1798" kern="0" spc="-36" dirty="0">
                <a:solidFill>
                  <a:srgbClr val="E5E0DF"/>
                </a:solidFill>
                <a:latin typeface="Inter" pitchFamily="34" charset="0"/>
                <a:ea typeface="Inter" pitchFamily="34" charset="-122"/>
                <a:cs typeface="Inter" pitchFamily="34" charset="-120"/>
              </a:rPr>
              <a:t>Die Politik fördert die Vereinbarkeit von Familie und Beruf, zum Beispiel durch flexible Arbeitszeitmodelle und eine gute Kinderbetreuung.</a:t>
            </a:r>
            <a:endParaRPr lang="en-US" sz="1798" dirty="0"/>
          </a:p>
        </p:txBody>
      </p:sp>
      <p:pic>
        <p:nvPicPr>
          <p:cNvPr id="12" name="Image 3" descr="preencoded.png"/>
          <p:cNvPicPr>
            <a:picLocks noChangeAspect="1"/>
          </p:cNvPicPr>
          <p:nvPr/>
        </p:nvPicPr>
        <p:blipFill>
          <a:blip r:embed="rId6"/>
          <a:stretch>
            <a:fillRect/>
          </a:stretch>
        </p:blipFill>
        <p:spPr>
          <a:xfrm>
            <a:off x="6285309" y="5775127"/>
            <a:ext cx="1141333" cy="1826181"/>
          </a:xfrm>
          <a:prstGeom prst="rect">
            <a:avLst/>
          </a:prstGeom>
        </p:spPr>
      </p:pic>
      <p:sp>
        <p:nvSpPr>
          <p:cNvPr id="13" name="Text 7"/>
          <p:cNvSpPr/>
          <p:nvPr/>
        </p:nvSpPr>
        <p:spPr>
          <a:xfrm>
            <a:off x="7769066" y="6003369"/>
            <a:ext cx="2853571" cy="356711"/>
          </a:xfrm>
          <a:prstGeom prst="rect">
            <a:avLst/>
          </a:prstGeom>
          <a:noFill/>
          <a:ln/>
        </p:spPr>
        <p:txBody>
          <a:bodyPr wrap="none" rtlCol="0" anchor="t"/>
          <a:lstStyle/>
          <a:p>
            <a:pPr marL="0" indent="0" algn="l">
              <a:lnSpc>
                <a:spcPts val="2809"/>
              </a:lnSpc>
              <a:buNone/>
            </a:pPr>
            <a:r>
              <a:rPr lang="en-US" sz="2247" b="1" kern="0" spc="-67" dirty="0">
                <a:solidFill>
                  <a:srgbClr val="E5E0DF"/>
                </a:solidFill>
                <a:latin typeface="Inter" pitchFamily="34" charset="0"/>
                <a:ea typeface="Inter" pitchFamily="34" charset="-122"/>
                <a:cs typeface="Inter" pitchFamily="34" charset="-120"/>
              </a:rPr>
              <a:t>Familienleben</a:t>
            </a:r>
            <a:endParaRPr lang="en-US" sz="2247" dirty="0"/>
          </a:p>
        </p:txBody>
      </p:sp>
      <p:sp>
        <p:nvSpPr>
          <p:cNvPr id="14" name="Text 8"/>
          <p:cNvSpPr/>
          <p:nvPr/>
        </p:nvSpPr>
        <p:spPr>
          <a:xfrm>
            <a:off x="7769066" y="6497002"/>
            <a:ext cx="6062424" cy="730329"/>
          </a:xfrm>
          <a:prstGeom prst="rect">
            <a:avLst/>
          </a:prstGeom>
          <a:noFill/>
          <a:ln/>
        </p:spPr>
        <p:txBody>
          <a:bodyPr wrap="square" rtlCol="0" anchor="t"/>
          <a:lstStyle/>
          <a:p>
            <a:pPr marL="0" indent="0" algn="l">
              <a:lnSpc>
                <a:spcPts val="2876"/>
              </a:lnSpc>
              <a:buNone/>
            </a:pPr>
            <a:r>
              <a:rPr lang="en-US" sz="1798" kern="0" spc="-36" dirty="0">
                <a:solidFill>
                  <a:srgbClr val="E5E0DF"/>
                </a:solidFill>
                <a:latin typeface="Inter" pitchFamily="34" charset="0"/>
                <a:ea typeface="Inter" pitchFamily="34" charset="-122"/>
                <a:cs typeface="Inter" pitchFamily="34" charset="-120"/>
              </a:rPr>
              <a:t>Die Politik möchte die Familien stärken und ihnen ein gutes Umfeld für ihre Entwicklung ermöglichen.</a:t>
            </a:r>
            <a:endParaRPr lang="en-US" sz="1798"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9417248"/>
          </a:xfrm>
          <a:prstGeom prst="rect">
            <a:avLst/>
          </a:prstGeom>
          <a:solidFill>
            <a:srgbClr val="272525"/>
          </a:solidFill>
          <a:ln/>
        </p:spPr>
      </p:sp>
      <p:pic>
        <p:nvPicPr>
          <p:cNvPr id="4" name="Image 0" descr="preencoded.png"/>
          <p:cNvPicPr>
            <a:picLocks noChangeAspect="1"/>
          </p:cNvPicPr>
          <p:nvPr/>
        </p:nvPicPr>
        <p:blipFill>
          <a:blip r:embed="rId3"/>
          <a:stretch>
            <a:fillRect/>
          </a:stretch>
        </p:blipFill>
        <p:spPr>
          <a:xfrm>
            <a:off x="0" y="0"/>
            <a:ext cx="5486400" cy="9417248"/>
          </a:xfrm>
          <a:prstGeom prst="rect">
            <a:avLst/>
          </a:prstGeom>
        </p:spPr>
      </p:pic>
      <p:sp>
        <p:nvSpPr>
          <p:cNvPr id="5" name="Text 2"/>
          <p:cNvSpPr/>
          <p:nvPr/>
        </p:nvSpPr>
        <p:spPr>
          <a:xfrm>
            <a:off x="6091238" y="475178"/>
            <a:ext cx="7934325" cy="1080135"/>
          </a:xfrm>
          <a:prstGeom prst="rect">
            <a:avLst/>
          </a:prstGeom>
          <a:noFill/>
          <a:ln/>
        </p:spPr>
        <p:txBody>
          <a:bodyPr wrap="square" rtlCol="0" anchor="t"/>
          <a:lstStyle/>
          <a:p>
            <a:pPr marL="0" indent="0">
              <a:lnSpc>
                <a:spcPts val="4253"/>
              </a:lnSpc>
              <a:buNone/>
            </a:pPr>
            <a:r>
              <a:rPr lang="en-US" sz="3402" b="1" kern="0" spc="-102" dirty="0">
                <a:solidFill>
                  <a:srgbClr val="FFFFFF"/>
                </a:solidFill>
                <a:latin typeface="Inter" pitchFamily="34" charset="0"/>
                <a:ea typeface="Inter" pitchFamily="34" charset="-122"/>
                <a:cs typeface="Inter" pitchFamily="34" charset="-120"/>
              </a:rPr>
              <a:t>Herausforderungen und Lösungsansätze</a:t>
            </a:r>
            <a:endParaRPr lang="en-US" sz="3402" dirty="0"/>
          </a:p>
        </p:txBody>
      </p:sp>
      <p:pic>
        <p:nvPicPr>
          <p:cNvPr id="6" name="Image 1" descr="preencoded.png"/>
          <p:cNvPicPr>
            <a:picLocks noChangeAspect="1"/>
          </p:cNvPicPr>
          <p:nvPr/>
        </p:nvPicPr>
        <p:blipFill>
          <a:blip r:embed="rId4"/>
          <a:stretch>
            <a:fillRect/>
          </a:stretch>
        </p:blipFill>
        <p:spPr>
          <a:xfrm>
            <a:off x="6091238" y="1814513"/>
            <a:ext cx="431959" cy="431959"/>
          </a:xfrm>
          <a:prstGeom prst="rect">
            <a:avLst/>
          </a:prstGeom>
        </p:spPr>
      </p:pic>
      <p:sp>
        <p:nvSpPr>
          <p:cNvPr id="7" name="Text 3"/>
          <p:cNvSpPr/>
          <p:nvPr/>
        </p:nvSpPr>
        <p:spPr>
          <a:xfrm>
            <a:off x="6091238" y="2419231"/>
            <a:ext cx="2160270" cy="269915"/>
          </a:xfrm>
          <a:prstGeom prst="rect">
            <a:avLst/>
          </a:prstGeom>
          <a:noFill/>
          <a:ln/>
        </p:spPr>
        <p:txBody>
          <a:bodyPr wrap="none" rtlCol="0" anchor="t"/>
          <a:lstStyle/>
          <a:p>
            <a:pPr marL="0" indent="0" algn="l">
              <a:lnSpc>
                <a:spcPts val="2126"/>
              </a:lnSpc>
              <a:buNone/>
            </a:pPr>
            <a:r>
              <a:rPr lang="en-US" sz="1701" b="1" kern="0" spc="-51" dirty="0">
                <a:solidFill>
                  <a:srgbClr val="E5E0DF"/>
                </a:solidFill>
                <a:latin typeface="Inter" pitchFamily="34" charset="0"/>
                <a:ea typeface="Inter" pitchFamily="34" charset="-122"/>
                <a:cs typeface="Inter" pitchFamily="34" charset="-120"/>
              </a:rPr>
              <a:t>Globalisierung</a:t>
            </a:r>
            <a:endParaRPr lang="en-US" sz="1701" dirty="0"/>
          </a:p>
        </p:txBody>
      </p:sp>
      <p:sp>
        <p:nvSpPr>
          <p:cNvPr id="8" name="Text 4"/>
          <p:cNvSpPr/>
          <p:nvPr/>
        </p:nvSpPr>
        <p:spPr>
          <a:xfrm>
            <a:off x="6091238" y="2792730"/>
            <a:ext cx="7934325" cy="553164"/>
          </a:xfrm>
          <a:prstGeom prst="rect">
            <a:avLst/>
          </a:prstGeom>
          <a:noFill/>
          <a:ln/>
        </p:spPr>
        <p:txBody>
          <a:bodyPr wrap="square" rtlCol="0" anchor="t"/>
          <a:lstStyle/>
          <a:p>
            <a:pPr marL="0" indent="0" algn="l">
              <a:lnSpc>
                <a:spcPts val="2177"/>
              </a:lnSpc>
              <a:buNone/>
            </a:pPr>
            <a:r>
              <a:rPr lang="en-US" sz="1361" kern="0" spc="-27" dirty="0">
                <a:solidFill>
                  <a:srgbClr val="E5E0DF"/>
                </a:solidFill>
                <a:latin typeface="Inter" pitchFamily="34" charset="0"/>
                <a:ea typeface="Inter" pitchFamily="34" charset="-122"/>
                <a:cs typeface="Inter" pitchFamily="34" charset="-120"/>
              </a:rPr>
              <a:t>Die Globalisierung bringt Herausforderungen wie den Wettbewerb um Ressourcen und Arbeitsplätze mit sich.</a:t>
            </a:r>
            <a:endParaRPr lang="en-US" sz="1361" dirty="0"/>
          </a:p>
        </p:txBody>
      </p:sp>
      <p:pic>
        <p:nvPicPr>
          <p:cNvPr id="9" name="Image 2" descr="preencoded.png"/>
          <p:cNvPicPr>
            <a:picLocks noChangeAspect="1"/>
          </p:cNvPicPr>
          <p:nvPr/>
        </p:nvPicPr>
        <p:blipFill>
          <a:blip r:embed="rId5"/>
          <a:stretch>
            <a:fillRect/>
          </a:stretch>
        </p:blipFill>
        <p:spPr>
          <a:xfrm>
            <a:off x="6091238" y="3864293"/>
            <a:ext cx="431959" cy="431959"/>
          </a:xfrm>
          <a:prstGeom prst="rect">
            <a:avLst/>
          </a:prstGeom>
        </p:spPr>
      </p:pic>
      <p:sp>
        <p:nvSpPr>
          <p:cNvPr id="10" name="Text 5"/>
          <p:cNvSpPr/>
          <p:nvPr/>
        </p:nvSpPr>
        <p:spPr>
          <a:xfrm>
            <a:off x="6091238" y="4469011"/>
            <a:ext cx="2160270" cy="269915"/>
          </a:xfrm>
          <a:prstGeom prst="rect">
            <a:avLst/>
          </a:prstGeom>
          <a:noFill/>
          <a:ln/>
        </p:spPr>
        <p:txBody>
          <a:bodyPr wrap="none" rtlCol="0" anchor="t"/>
          <a:lstStyle/>
          <a:p>
            <a:pPr marL="0" indent="0" algn="l">
              <a:lnSpc>
                <a:spcPts val="2126"/>
              </a:lnSpc>
              <a:buNone/>
            </a:pPr>
            <a:r>
              <a:rPr lang="en-US" sz="1701" b="1" kern="0" spc="-51" dirty="0">
                <a:solidFill>
                  <a:srgbClr val="E5E0DF"/>
                </a:solidFill>
                <a:latin typeface="Inter" pitchFamily="34" charset="0"/>
                <a:ea typeface="Inter" pitchFamily="34" charset="-122"/>
                <a:cs typeface="Inter" pitchFamily="34" charset="-120"/>
              </a:rPr>
              <a:t>Finanzkrisen</a:t>
            </a:r>
            <a:endParaRPr lang="en-US" sz="1701" dirty="0"/>
          </a:p>
        </p:txBody>
      </p:sp>
      <p:sp>
        <p:nvSpPr>
          <p:cNvPr id="11" name="Text 6"/>
          <p:cNvSpPr/>
          <p:nvPr/>
        </p:nvSpPr>
        <p:spPr>
          <a:xfrm>
            <a:off x="6091238" y="4842510"/>
            <a:ext cx="7934325" cy="276582"/>
          </a:xfrm>
          <a:prstGeom prst="rect">
            <a:avLst/>
          </a:prstGeom>
          <a:noFill/>
          <a:ln/>
        </p:spPr>
        <p:txBody>
          <a:bodyPr wrap="none" rtlCol="0" anchor="t"/>
          <a:lstStyle/>
          <a:p>
            <a:pPr marL="0" indent="0" algn="l">
              <a:lnSpc>
                <a:spcPts val="2177"/>
              </a:lnSpc>
              <a:buNone/>
            </a:pPr>
            <a:r>
              <a:rPr lang="en-US" sz="1361" kern="0" spc="-27" dirty="0">
                <a:solidFill>
                  <a:srgbClr val="E5E0DF"/>
                </a:solidFill>
                <a:latin typeface="Inter" pitchFamily="34" charset="0"/>
                <a:ea typeface="Inter" pitchFamily="34" charset="-122"/>
                <a:cs typeface="Inter" pitchFamily="34" charset="-120"/>
              </a:rPr>
              <a:t>Finanzkrisen können verheerende Auswirkungen auf die Wirtschaft und die Gesellschaft haben.</a:t>
            </a:r>
            <a:endParaRPr lang="en-US" sz="1361" dirty="0"/>
          </a:p>
        </p:txBody>
      </p:sp>
      <p:pic>
        <p:nvPicPr>
          <p:cNvPr id="12" name="Image 3" descr="preencoded.png"/>
          <p:cNvPicPr>
            <a:picLocks noChangeAspect="1"/>
          </p:cNvPicPr>
          <p:nvPr/>
        </p:nvPicPr>
        <p:blipFill>
          <a:blip r:embed="rId6"/>
          <a:stretch>
            <a:fillRect/>
          </a:stretch>
        </p:blipFill>
        <p:spPr>
          <a:xfrm>
            <a:off x="6091238" y="5637490"/>
            <a:ext cx="431959" cy="431959"/>
          </a:xfrm>
          <a:prstGeom prst="rect">
            <a:avLst/>
          </a:prstGeom>
        </p:spPr>
      </p:pic>
      <p:sp>
        <p:nvSpPr>
          <p:cNvPr id="13" name="Text 7"/>
          <p:cNvSpPr/>
          <p:nvPr/>
        </p:nvSpPr>
        <p:spPr>
          <a:xfrm>
            <a:off x="6091238" y="6242209"/>
            <a:ext cx="2160270" cy="269915"/>
          </a:xfrm>
          <a:prstGeom prst="rect">
            <a:avLst/>
          </a:prstGeom>
          <a:noFill/>
          <a:ln/>
        </p:spPr>
        <p:txBody>
          <a:bodyPr wrap="none" rtlCol="0" anchor="t"/>
          <a:lstStyle/>
          <a:p>
            <a:pPr marL="0" indent="0" algn="l">
              <a:lnSpc>
                <a:spcPts val="2126"/>
              </a:lnSpc>
              <a:buNone/>
            </a:pPr>
            <a:r>
              <a:rPr lang="en-US" sz="1701" b="1" kern="0" spc="-51" dirty="0">
                <a:solidFill>
                  <a:srgbClr val="E5E0DF"/>
                </a:solidFill>
                <a:latin typeface="Inter" pitchFamily="34" charset="0"/>
                <a:ea typeface="Inter" pitchFamily="34" charset="-122"/>
                <a:cs typeface="Inter" pitchFamily="34" charset="-120"/>
              </a:rPr>
              <a:t>Klimawandel</a:t>
            </a:r>
            <a:endParaRPr lang="en-US" sz="1701" dirty="0"/>
          </a:p>
        </p:txBody>
      </p:sp>
      <p:sp>
        <p:nvSpPr>
          <p:cNvPr id="14" name="Text 8"/>
          <p:cNvSpPr/>
          <p:nvPr/>
        </p:nvSpPr>
        <p:spPr>
          <a:xfrm>
            <a:off x="6091238" y="6615708"/>
            <a:ext cx="7934325" cy="276582"/>
          </a:xfrm>
          <a:prstGeom prst="rect">
            <a:avLst/>
          </a:prstGeom>
          <a:noFill/>
          <a:ln/>
        </p:spPr>
        <p:txBody>
          <a:bodyPr wrap="none" rtlCol="0" anchor="t"/>
          <a:lstStyle/>
          <a:p>
            <a:pPr marL="0" indent="0" algn="l">
              <a:lnSpc>
                <a:spcPts val="2177"/>
              </a:lnSpc>
              <a:buNone/>
            </a:pPr>
            <a:r>
              <a:rPr lang="en-US" sz="1361" kern="0" spc="-27" dirty="0">
                <a:solidFill>
                  <a:srgbClr val="E5E0DF"/>
                </a:solidFill>
                <a:latin typeface="Inter" pitchFamily="34" charset="0"/>
                <a:ea typeface="Inter" pitchFamily="34" charset="-122"/>
                <a:cs typeface="Inter" pitchFamily="34" charset="-120"/>
              </a:rPr>
              <a:t>Der Klimawandel stellt eine große Herausforderung für die Menschheit dar.</a:t>
            </a:r>
            <a:endParaRPr lang="en-US" sz="1361" dirty="0"/>
          </a:p>
        </p:txBody>
      </p:sp>
      <p:pic>
        <p:nvPicPr>
          <p:cNvPr id="15" name="Image 4" descr="preencoded.png"/>
          <p:cNvPicPr>
            <a:picLocks noChangeAspect="1"/>
          </p:cNvPicPr>
          <p:nvPr/>
        </p:nvPicPr>
        <p:blipFill>
          <a:blip r:embed="rId7"/>
          <a:stretch>
            <a:fillRect/>
          </a:stretch>
        </p:blipFill>
        <p:spPr>
          <a:xfrm>
            <a:off x="6091238" y="7410688"/>
            <a:ext cx="431959" cy="431959"/>
          </a:xfrm>
          <a:prstGeom prst="rect">
            <a:avLst/>
          </a:prstGeom>
        </p:spPr>
      </p:pic>
      <p:sp>
        <p:nvSpPr>
          <p:cNvPr id="16" name="Text 9"/>
          <p:cNvSpPr/>
          <p:nvPr/>
        </p:nvSpPr>
        <p:spPr>
          <a:xfrm>
            <a:off x="6091238" y="8015407"/>
            <a:ext cx="2416373" cy="269915"/>
          </a:xfrm>
          <a:prstGeom prst="rect">
            <a:avLst/>
          </a:prstGeom>
          <a:noFill/>
          <a:ln/>
        </p:spPr>
        <p:txBody>
          <a:bodyPr wrap="none" rtlCol="0" anchor="t"/>
          <a:lstStyle/>
          <a:p>
            <a:pPr marL="0" indent="0" algn="l">
              <a:lnSpc>
                <a:spcPts val="2126"/>
              </a:lnSpc>
              <a:buNone/>
            </a:pPr>
            <a:r>
              <a:rPr lang="en-US" sz="1701" b="1" kern="0" spc="-51" dirty="0">
                <a:solidFill>
                  <a:srgbClr val="E5E0DF"/>
                </a:solidFill>
                <a:latin typeface="Inter" pitchFamily="34" charset="0"/>
                <a:ea typeface="Inter" pitchFamily="34" charset="-122"/>
                <a:cs typeface="Inter" pitchFamily="34" charset="-120"/>
              </a:rPr>
              <a:t>Demografischer Wandel</a:t>
            </a:r>
            <a:endParaRPr lang="en-US" sz="1701" dirty="0"/>
          </a:p>
        </p:txBody>
      </p:sp>
      <p:sp>
        <p:nvSpPr>
          <p:cNvPr id="17" name="Text 10"/>
          <p:cNvSpPr/>
          <p:nvPr/>
        </p:nvSpPr>
        <p:spPr>
          <a:xfrm>
            <a:off x="6091238" y="8388906"/>
            <a:ext cx="7934325" cy="553164"/>
          </a:xfrm>
          <a:prstGeom prst="rect">
            <a:avLst/>
          </a:prstGeom>
          <a:noFill/>
          <a:ln/>
        </p:spPr>
        <p:txBody>
          <a:bodyPr wrap="square" rtlCol="0" anchor="t"/>
          <a:lstStyle/>
          <a:p>
            <a:pPr marL="0" indent="0" algn="l">
              <a:lnSpc>
                <a:spcPts val="2177"/>
              </a:lnSpc>
              <a:buNone/>
            </a:pPr>
            <a:r>
              <a:rPr lang="en-US" sz="1361" kern="0" spc="-27" dirty="0">
                <a:solidFill>
                  <a:srgbClr val="E5E0DF"/>
                </a:solidFill>
                <a:latin typeface="Inter" pitchFamily="34" charset="0"/>
                <a:ea typeface="Inter" pitchFamily="34" charset="-122"/>
                <a:cs typeface="Inter" pitchFamily="34" charset="-120"/>
              </a:rPr>
              <a:t>Der demografische Wandel führt zu einer alternden Bevölkerung und einem Rückgang der Geburtenrate.</a:t>
            </a:r>
            <a:endParaRPr lang="en-US" sz="136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p:cNvPicPr>
            <a:picLocks noChangeAspect="1"/>
          </p:cNvPicPr>
          <p:nvPr/>
        </p:nvPicPr>
        <p:blipFill>
          <a:blip r:embed="rId3"/>
          <a:stretch>
            <a:fillRect/>
          </a:stretch>
        </p:blipFill>
        <p:spPr>
          <a:xfrm>
            <a:off x="0" y="0"/>
            <a:ext cx="14630400" cy="3032641"/>
          </a:xfrm>
          <a:prstGeom prst="rect">
            <a:avLst/>
          </a:prstGeom>
        </p:spPr>
      </p:pic>
      <p:sp>
        <p:nvSpPr>
          <p:cNvPr id="5" name="Text 2"/>
          <p:cNvSpPr/>
          <p:nvPr/>
        </p:nvSpPr>
        <p:spPr>
          <a:xfrm>
            <a:off x="849154" y="3701058"/>
            <a:ext cx="10907197" cy="758071"/>
          </a:xfrm>
          <a:prstGeom prst="rect">
            <a:avLst/>
          </a:prstGeom>
          <a:noFill/>
          <a:ln/>
        </p:spPr>
        <p:txBody>
          <a:bodyPr wrap="none" rtlCol="0" anchor="t"/>
          <a:lstStyle/>
          <a:p>
            <a:pPr marL="0" indent="0">
              <a:lnSpc>
                <a:spcPts val="5970"/>
              </a:lnSpc>
              <a:buNone/>
            </a:pPr>
            <a:r>
              <a:rPr lang="en-US" sz="4776" b="1" kern="0" spc="-143" dirty="0">
                <a:solidFill>
                  <a:srgbClr val="FFFFFF"/>
                </a:solidFill>
                <a:latin typeface="Inter" pitchFamily="34" charset="0"/>
                <a:ea typeface="Inter" pitchFamily="34" charset="-122"/>
                <a:cs typeface="Inter" pitchFamily="34" charset="-120"/>
              </a:rPr>
              <a:t>Ausblick und Handlungsempfehlungen</a:t>
            </a:r>
            <a:endParaRPr lang="en-US" sz="4776" dirty="0"/>
          </a:p>
        </p:txBody>
      </p:sp>
      <p:sp>
        <p:nvSpPr>
          <p:cNvPr id="6" name="Shape 3"/>
          <p:cNvSpPr/>
          <p:nvPr/>
        </p:nvSpPr>
        <p:spPr>
          <a:xfrm>
            <a:off x="849154" y="5095875"/>
            <a:ext cx="545783" cy="545783"/>
          </a:xfrm>
          <a:prstGeom prst="roundRect">
            <a:avLst>
              <a:gd name="adj" fmla="val 18670"/>
            </a:avLst>
          </a:prstGeom>
          <a:solidFill>
            <a:srgbClr val="110080"/>
          </a:solidFill>
          <a:ln w="7620">
            <a:solidFill>
              <a:srgbClr val="2A1999"/>
            </a:solidFill>
            <a:prstDash val="solid"/>
          </a:ln>
        </p:spPr>
      </p:sp>
      <p:sp>
        <p:nvSpPr>
          <p:cNvPr id="7" name="Text 4"/>
          <p:cNvSpPr/>
          <p:nvPr/>
        </p:nvSpPr>
        <p:spPr>
          <a:xfrm>
            <a:off x="1049060" y="5186720"/>
            <a:ext cx="145971" cy="363974"/>
          </a:xfrm>
          <a:prstGeom prst="rect">
            <a:avLst/>
          </a:prstGeom>
          <a:noFill/>
          <a:ln/>
        </p:spPr>
        <p:txBody>
          <a:bodyPr wrap="none" rtlCol="0" anchor="t"/>
          <a:lstStyle/>
          <a:p>
            <a:pPr marL="0" indent="0" algn="ctr">
              <a:lnSpc>
                <a:spcPts val="2866"/>
              </a:lnSpc>
              <a:buNone/>
            </a:pPr>
            <a:r>
              <a:rPr lang="en-US" sz="2866" b="1" kern="0" spc="-86" dirty="0">
                <a:solidFill>
                  <a:srgbClr val="E5E0DF"/>
                </a:solidFill>
                <a:latin typeface="Inter" pitchFamily="34" charset="0"/>
                <a:ea typeface="Inter" pitchFamily="34" charset="-122"/>
                <a:cs typeface="Inter" pitchFamily="34" charset="-120"/>
              </a:rPr>
              <a:t>1</a:t>
            </a:r>
            <a:endParaRPr lang="en-US" sz="2866" dirty="0"/>
          </a:p>
        </p:txBody>
      </p:sp>
      <p:sp>
        <p:nvSpPr>
          <p:cNvPr id="8" name="Text 5"/>
          <p:cNvSpPr/>
          <p:nvPr/>
        </p:nvSpPr>
        <p:spPr>
          <a:xfrm>
            <a:off x="1637467" y="5095875"/>
            <a:ext cx="3032641" cy="378976"/>
          </a:xfrm>
          <a:prstGeom prst="rect">
            <a:avLst/>
          </a:prstGeom>
          <a:noFill/>
          <a:ln/>
        </p:spPr>
        <p:txBody>
          <a:bodyPr wrap="none" rtlCol="0" anchor="t"/>
          <a:lstStyle/>
          <a:p>
            <a:pPr marL="0" indent="0">
              <a:lnSpc>
                <a:spcPts val="2985"/>
              </a:lnSpc>
              <a:buNone/>
            </a:pPr>
            <a:r>
              <a:rPr lang="en-US" sz="2388" b="1" kern="0" spc="-72" dirty="0">
                <a:solidFill>
                  <a:srgbClr val="E5E0DF"/>
                </a:solidFill>
                <a:latin typeface="Inter" pitchFamily="34" charset="0"/>
                <a:ea typeface="Inter" pitchFamily="34" charset="-122"/>
                <a:cs typeface="Inter" pitchFamily="34" charset="-120"/>
              </a:rPr>
              <a:t>Nachhaltigkeit</a:t>
            </a:r>
            <a:endParaRPr lang="en-US" sz="2388" dirty="0"/>
          </a:p>
        </p:txBody>
      </p:sp>
      <p:sp>
        <p:nvSpPr>
          <p:cNvPr id="9" name="Text 6"/>
          <p:cNvSpPr/>
          <p:nvPr/>
        </p:nvSpPr>
        <p:spPr>
          <a:xfrm>
            <a:off x="1637467" y="5620345"/>
            <a:ext cx="3360658" cy="1552575"/>
          </a:xfrm>
          <a:prstGeom prst="rect">
            <a:avLst/>
          </a:prstGeom>
          <a:noFill/>
          <a:ln/>
        </p:spPr>
        <p:txBody>
          <a:bodyPr wrap="square" rtlCol="0" anchor="t"/>
          <a:lstStyle/>
          <a:p>
            <a:pPr marL="0" indent="0">
              <a:lnSpc>
                <a:spcPts val="3057"/>
              </a:lnSpc>
              <a:buNone/>
            </a:pPr>
            <a:r>
              <a:rPr lang="en-US" sz="1910" kern="0" spc="-38" dirty="0">
                <a:solidFill>
                  <a:srgbClr val="E5E0DF"/>
                </a:solidFill>
                <a:latin typeface="Inter" pitchFamily="34" charset="0"/>
                <a:ea typeface="Inter" pitchFamily="34" charset="-122"/>
                <a:cs typeface="Inter" pitchFamily="34" charset="-120"/>
              </a:rPr>
              <a:t>Es ist wichtig, sich für eine nachhaltige Entwicklung einzusetzen, um die Zukunft der Erde zu sichern.</a:t>
            </a:r>
            <a:endParaRPr lang="en-US" sz="1910" dirty="0"/>
          </a:p>
        </p:txBody>
      </p:sp>
      <p:sp>
        <p:nvSpPr>
          <p:cNvPr id="10" name="Shape 7"/>
          <p:cNvSpPr/>
          <p:nvPr/>
        </p:nvSpPr>
        <p:spPr>
          <a:xfrm>
            <a:off x="5240655" y="5095875"/>
            <a:ext cx="545783" cy="545783"/>
          </a:xfrm>
          <a:prstGeom prst="roundRect">
            <a:avLst>
              <a:gd name="adj" fmla="val 18670"/>
            </a:avLst>
          </a:prstGeom>
          <a:solidFill>
            <a:srgbClr val="110080"/>
          </a:solidFill>
          <a:ln w="7620">
            <a:solidFill>
              <a:srgbClr val="2A1999"/>
            </a:solidFill>
            <a:prstDash val="solid"/>
          </a:ln>
        </p:spPr>
      </p:sp>
      <p:sp>
        <p:nvSpPr>
          <p:cNvPr id="11" name="Text 8"/>
          <p:cNvSpPr/>
          <p:nvPr/>
        </p:nvSpPr>
        <p:spPr>
          <a:xfrm>
            <a:off x="5404366" y="5186720"/>
            <a:ext cx="218361" cy="363974"/>
          </a:xfrm>
          <a:prstGeom prst="rect">
            <a:avLst/>
          </a:prstGeom>
          <a:noFill/>
          <a:ln/>
        </p:spPr>
        <p:txBody>
          <a:bodyPr wrap="none" rtlCol="0" anchor="t"/>
          <a:lstStyle/>
          <a:p>
            <a:pPr marL="0" indent="0" algn="ctr">
              <a:lnSpc>
                <a:spcPts val="2866"/>
              </a:lnSpc>
              <a:buNone/>
            </a:pPr>
            <a:r>
              <a:rPr lang="en-US" sz="2866" b="1" kern="0" spc="-86" dirty="0">
                <a:solidFill>
                  <a:srgbClr val="E5E0DF"/>
                </a:solidFill>
                <a:latin typeface="Inter" pitchFamily="34" charset="0"/>
                <a:ea typeface="Inter" pitchFamily="34" charset="-122"/>
                <a:cs typeface="Inter" pitchFamily="34" charset="-120"/>
              </a:rPr>
              <a:t>2</a:t>
            </a:r>
            <a:endParaRPr lang="en-US" sz="2866" dirty="0"/>
          </a:p>
        </p:txBody>
      </p:sp>
      <p:sp>
        <p:nvSpPr>
          <p:cNvPr id="12" name="Text 9"/>
          <p:cNvSpPr/>
          <p:nvPr/>
        </p:nvSpPr>
        <p:spPr>
          <a:xfrm>
            <a:off x="6028968" y="5095875"/>
            <a:ext cx="3032641" cy="378976"/>
          </a:xfrm>
          <a:prstGeom prst="rect">
            <a:avLst/>
          </a:prstGeom>
          <a:noFill/>
          <a:ln/>
        </p:spPr>
        <p:txBody>
          <a:bodyPr wrap="none" rtlCol="0" anchor="t"/>
          <a:lstStyle/>
          <a:p>
            <a:pPr marL="0" indent="0">
              <a:lnSpc>
                <a:spcPts val="2985"/>
              </a:lnSpc>
              <a:buNone/>
            </a:pPr>
            <a:r>
              <a:rPr lang="en-US" sz="2388" b="1" kern="0" spc="-72" dirty="0">
                <a:solidFill>
                  <a:srgbClr val="E5E0DF"/>
                </a:solidFill>
                <a:latin typeface="Inter" pitchFamily="34" charset="0"/>
                <a:ea typeface="Inter" pitchFamily="34" charset="-122"/>
                <a:cs typeface="Inter" pitchFamily="34" charset="-120"/>
              </a:rPr>
              <a:t>Innovationen</a:t>
            </a:r>
            <a:endParaRPr lang="en-US" sz="2388" dirty="0"/>
          </a:p>
        </p:txBody>
      </p:sp>
      <p:sp>
        <p:nvSpPr>
          <p:cNvPr id="13" name="Text 10"/>
          <p:cNvSpPr/>
          <p:nvPr/>
        </p:nvSpPr>
        <p:spPr>
          <a:xfrm>
            <a:off x="6028968" y="5620345"/>
            <a:ext cx="3360658" cy="1940719"/>
          </a:xfrm>
          <a:prstGeom prst="rect">
            <a:avLst/>
          </a:prstGeom>
          <a:noFill/>
          <a:ln/>
        </p:spPr>
        <p:txBody>
          <a:bodyPr wrap="square" rtlCol="0" anchor="t"/>
          <a:lstStyle/>
          <a:p>
            <a:pPr marL="0" indent="0">
              <a:lnSpc>
                <a:spcPts val="3057"/>
              </a:lnSpc>
              <a:buNone/>
            </a:pPr>
            <a:r>
              <a:rPr lang="en-US" sz="1910" kern="0" spc="-38" dirty="0">
                <a:solidFill>
                  <a:srgbClr val="E5E0DF"/>
                </a:solidFill>
                <a:latin typeface="Inter" pitchFamily="34" charset="0"/>
                <a:ea typeface="Inter" pitchFamily="34" charset="-122"/>
                <a:cs typeface="Inter" pitchFamily="34" charset="-120"/>
              </a:rPr>
              <a:t>Innovationen sind der Schlüssel zu einer erfolgreichen Zukunft. Es ist wichtig, neue Technologien zu entwickeln und zu fördern.</a:t>
            </a:r>
            <a:endParaRPr lang="en-US" sz="1910" dirty="0"/>
          </a:p>
        </p:txBody>
      </p:sp>
      <p:sp>
        <p:nvSpPr>
          <p:cNvPr id="14" name="Shape 11"/>
          <p:cNvSpPr/>
          <p:nvPr/>
        </p:nvSpPr>
        <p:spPr>
          <a:xfrm>
            <a:off x="9632156" y="5095875"/>
            <a:ext cx="545783" cy="545783"/>
          </a:xfrm>
          <a:prstGeom prst="roundRect">
            <a:avLst>
              <a:gd name="adj" fmla="val 18670"/>
            </a:avLst>
          </a:prstGeom>
          <a:solidFill>
            <a:srgbClr val="110080"/>
          </a:solidFill>
          <a:ln w="7620">
            <a:solidFill>
              <a:srgbClr val="2A1999"/>
            </a:solidFill>
            <a:prstDash val="solid"/>
          </a:ln>
        </p:spPr>
      </p:sp>
      <p:sp>
        <p:nvSpPr>
          <p:cNvPr id="15" name="Text 12"/>
          <p:cNvSpPr/>
          <p:nvPr/>
        </p:nvSpPr>
        <p:spPr>
          <a:xfrm>
            <a:off x="9793010" y="5186720"/>
            <a:ext cx="223957" cy="363974"/>
          </a:xfrm>
          <a:prstGeom prst="rect">
            <a:avLst/>
          </a:prstGeom>
          <a:noFill/>
          <a:ln/>
        </p:spPr>
        <p:txBody>
          <a:bodyPr wrap="none" rtlCol="0" anchor="t"/>
          <a:lstStyle/>
          <a:p>
            <a:pPr marL="0" indent="0" algn="ctr">
              <a:lnSpc>
                <a:spcPts val="2866"/>
              </a:lnSpc>
              <a:buNone/>
            </a:pPr>
            <a:r>
              <a:rPr lang="en-US" sz="2866" b="1" kern="0" spc="-86" dirty="0">
                <a:solidFill>
                  <a:srgbClr val="E5E0DF"/>
                </a:solidFill>
                <a:latin typeface="Inter" pitchFamily="34" charset="0"/>
                <a:ea typeface="Inter" pitchFamily="34" charset="-122"/>
                <a:cs typeface="Inter" pitchFamily="34" charset="-120"/>
              </a:rPr>
              <a:t>3</a:t>
            </a:r>
            <a:endParaRPr lang="en-US" sz="2866" dirty="0"/>
          </a:p>
        </p:txBody>
      </p:sp>
      <p:sp>
        <p:nvSpPr>
          <p:cNvPr id="16" name="Text 13"/>
          <p:cNvSpPr/>
          <p:nvPr/>
        </p:nvSpPr>
        <p:spPr>
          <a:xfrm>
            <a:off x="10420469" y="5095875"/>
            <a:ext cx="3032641" cy="378976"/>
          </a:xfrm>
          <a:prstGeom prst="rect">
            <a:avLst/>
          </a:prstGeom>
          <a:noFill/>
          <a:ln/>
        </p:spPr>
        <p:txBody>
          <a:bodyPr wrap="none" rtlCol="0" anchor="t"/>
          <a:lstStyle/>
          <a:p>
            <a:pPr marL="0" indent="0">
              <a:lnSpc>
                <a:spcPts val="2985"/>
              </a:lnSpc>
              <a:buNone/>
            </a:pPr>
            <a:r>
              <a:rPr lang="en-US" sz="2388" b="1" kern="0" spc="-72" dirty="0">
                <a:solidFill>
                  <a:srgbClr val="E5E0DF"/>
                </a:solidFill>
                <a:latin typeface="Inter" pitchFamily="34" charset="0"/>
                <a:ea typeface="Inter" pitchFamily="34" charset="-122"/>
                <a:cs typeface="Inter" pitchFamily="34" charset="-120"/>
              </a:rPr>
              <a:t>Zukunftsfähigkeit</a:t>
            </a:r>
            <a:endParaRPr lang="en-US" sz="2388" dirty="0"/>
          </a:p>
        </p:txBody>
      </p:sp>
      <p:sp>
        <p:nvSpPr>
          <p:cNvPr id="17" name="Text 14"/>
          <p:cNvSpPr/>
          <p:nvPr/>
        </p:nvSpPr>
        <p:spPr>
          <a:xfrm>
            <a:off x="10420469" y="5620345"/>
            <a:ext cx="3360658" cy="1940719"/>
          </a:xfrm>
          <a:prstGeom prst="rect">
            <a:avLst/>
          </a:prstGeom>
          <a:noFill/>
          <a:ln/>
        </p:spPr>
        <p:txBody>
          <a:bodyPr wrap="square" rtlCol="0" anchor="t"/>
          <a:lstStyle/>
          <a:p>
            <a:pPr marL="0" indent="0">
              <a:lnSpc>
                <a:spcPts val="3057"/>
              </a:lnSpc>
              <a:buNone/>
            </a:pPr>
            <a:r>
              <a:rPr lang="en-US" sz="1910" kern="0" spc="-38" dirty="0">
                <a:solidFill>
                  <a:srgbClr val="E5E0DF"/>
                </a:solidFill>
                <a:latin typeface="Inter" pitchFamily="34" charset="0"/>
                <a:ea typeface="Inter" pitchFamily="34" charset="-122"/>
                <a:cs typeface="Inter" pitchFamily="34" charset="-120"/>
              </a:rPr>
              <a:t>Die Politik muss sich auf die Herausforderungen der Zukunft einstellen und entsprechende Lösungen finden.</a:t>
            </a:r>
            <a:endParaRPr lang="en-US" sz="191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646</Words>
  <Application>Microsoft Office PowerPoint</Application>
  <PresentationFormat>Benutzerdefiniert</PresentationFormat>
  <Paragraphs>91</Paragraphs>
  <Slides>10</Slides>
  <Notes>10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10</vt:i4>
      </vt:variant>
    </vt:vector>
  </HeadingPairs>
  <TitlesOfParts>
    <vt:vector size="14" baseType="lpstr">
      <vt:lpstr>Arial</vt:lpstr>
      <vt:lpstr>Calibri</vt:lpstr>
      <vt:lpstr>Inter</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Schueler</cp:lastModifiedBy>
  <cp:revision>2</cp:revision>
  <dcterms:created xsi:type="dcterms:W3CDTF">2024-08-09T07:23:44Z</dcterms:created>
  <dcterms:modified xsi:type="dcterms:W3CDTF">2024-08-09T07:29:22Z</dcterms:modified>
</cp:coreProperties>
</file>